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0" r:id="rId3"/>
    <p:sldId id="261" r:id="rId4"/>
    <p:sldId id="262" r:id="rId5"/>
    <p:sldId id="264" r:id="rId6"/>
    <p:sldId id="265" r:id="rId7"/>
    <p:sldId id="271" r:id="rId8"/>
    <p:sldId id="270" r:id="rId9"/>
    <p:sldId id="273" r:id="rId10"/>
    <p:sldId id="276" r:id="rId11"/>
    <p:sldId id="277" r:id="rId12"/>
    <p:sldId id="279" r:id="rId13"/>
    <p:sldId id="280" r:id="rId14"/>
    <p:sldId id="27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34615" autoAdjust="0"/>
    <p:restoredTop sz="86408" autoAdjust="0"/>
  </p:normalViewPr>
  <p:slideViewPr>
    <p:cSldViewPr>
      <p:cViewPr varScale="1">
        <p:scale>
          <a:sx n="67" d="100"/>
          <a:sy n="67" d="100"/>
        </p:scale>
        <p:origin x="-17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32B0F2-B8AD-4BC8-8E61-EAEF911A1F1A}" type="datetimeFigureOut">
              <a:rPr lang="en-IE" smtClean="0"/>
              <a:t>29/11/2012</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70F81-71C0-48DB-9249-6B663A45F789}" type="slidenum">
              <a:rPr lang="en-IE" smtClean="0"/>
              <a:t>‹#›</a:t>
            </a:fld>
            <a:endParaRPr lang="en-IE" dirty="0"/>
          </a:p>
        </p:txBody>
      </p:sp>
    </p:spTree>
    <p:extLst>
      <p:ext uri="{BB962C8B-B14F-4D97-AF65-F5344CB8AC3E}">
        <p14:creationId xmlns:p14="http://schemas.microsoft.com/office/powerpoint/2010/main" val="386700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0C9B90BB-054E-4B19-ADC4-1B5BAC003AFD}" type="datetimeFigureOut">
              <a:rPr lang="en-IE" smtClean="0"/>
              <a:t>29/11/2012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B0539B2A-592E-4E8C-BF47-4054D00AC941}" type="slidenum">
              <a:rPr lang="en-IE" smtClean="0"/>
              <a:t>‹#›</a:t>
            </a:fld>
            <a:endParaRPr lang="en-IE" dirty="0"/>
          </a:p>
        </p:txBody>
      </p:sp>
    </p:spTree>
    <p:extLst>
      <p:ext uri="{BB962C8B-B14F-4D97-AF65-F5344CB8AC3E}">
        <p14:creationId xmlns:p14="http://schemas.microsoft.com/office/powerpoint/2010/main" val="321188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C9B90BB-054E-4B19-ADC4-1B5BAC003AFD}" type="datetimeFigureOut">
              <a:rPr lang="en-IE" smtClean="0"/>
              <a:t>29/11/2012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B0539B2A-592E-4E8C-BF47-4054D00AC941}" type="slidenum">
              <a:rPr lang="en-IE" smtClean="0"/>
              <a:t>‹#›</a:t>
            </a:fld>
            <a:endParaRPr lang="en-IE" dirty="0"/>
          </a:p>
        </p:txBody>
      </p:sp>
    </p:spTree>
    <p:extLst>
      <p:ext uri="{BB962C8B-B14F-4D97-AF65-F5344CB8AC3E}">
        <p14:creationId xmlns:p14="http://schemas.microsoft.com/office/powerpoint/2010/main" val="30360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C9B90BB-054E-4B19-ADC4-1B5BAC003AFD}" type="datetimeFigureOut">
              <a:rPr lang="en-IE" smtClean="0"/>
              <a:t>29/11/2012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B0539B2A-592E-4E8C-BF47-4054D00AC941}" type="slidenum">
              <a:rPr lang="en-IE" smtClean="0"/>
              <a:t>‹#›</a:t>
            </a:fld>
            <a:endParaRPr lang="en-IE" dirty="0"/>
          </a:p>
        </p:txBody>
      </p:sp>
    </p:spTree>
    <p:extLst>
      <p:ext uri="{BB962C8B-B14F-4D97-AF65-F5344CB8AC3E}">
        <p14:creationId xmlns:p14="http://schemas.microsoft.com/office/powerpoint/2010/main" val="261295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C9B90BB-054E-4B19-ADC4-1B5BAC003AFD}" type="datetimeFigureOut">
              <a:rPr lang="en-IE" smtClean="0"/>
              <a:t>29/11/2012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B0539B2A-592E-4E8C-BF47-4054D00AC941}" type="slidenum">
              <a:rPr lang="en-IE" smtClean="0"/>
              <a:t>‹#›</a:t>
            </a:fld>
            <a:endParaRPr lang="en-IE" dirty="0"/>
          </a:p>
        </p:txBody>
      </p:sp>
    </p:spTree>
    <p:extLst>
      <p:ext uri="{BB962C8B-B14F-4D97-AF65-F5344CB8AC3E}">
        <p14:creationId xmlns:p14="http://schemas.microsoft.com/office/powerpoint/2010/main" val="94291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9B90BB-054E-4B19-ADC4-1B5BAC003AFD}" type="datetimeFigureOut">
              <a:rPr lang="en-IE" smtClean="0"/>
              <a:t>29/11/2012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B0539B2A-592E-4E8C-BF47-4054D00AC941}" type="slidenum">
              <a:rPr lang="en-IE" smtClean="0"/>
              <a:t>‹#›</a:t>
            </a:fld>
            <a:endParaRPr lang="en-IE" dirty="0"/>
          </a:p>
        </p:txBody>
      </p:sp>
    </p:spTree>
    <p:extLst>
      <p:ext uri="{BB962C8B-B14F-4D97-AF65-F5344CB8AC3E}">
        <p14:creationId xmlns:p14="http://schemas.microsoft.com/office/powerpoint/2010/main" val="159880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0C9B90BB-054E-4B19-ADC4-1B5BAC003AFD}" type="datetimeFigureOut">
              <a:rPr lang="en-IE" smtClean="0"/>
              <a:t>29/11/2012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B0539B2A-592E-4E8C-BF47-4054D00AC941}" type="slidenum">
              <a:rPr lang="en-IE" smtClean="0"/>
              <a:t>‹#›</a:t>
            </a:fld>
            <a:endParaRPr lang="en-IE" dirty="0"/>
          </a:p>
        </p:txBody>
      </p:sp>
    </p:spTree>
    <p:extLst>
      <p:ext uri="{BB962C8B-B14F-4D97-AF65-F5344CB8AC3E}">
        <p14:creationId xmlns:p14="http://schemas.microsoft.com/office/powerpoint/2010/main" val="294490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0C9B90BB-054E-4B19-ADC4-1B5BAC003AFD}" type="datetimeFigureOut">
              <a:rPr lang="en-IE" smtClean="0"/>
              <a:t>29/11/2012</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B0539B2A-592E-4E8C-BF47-4054D00AC941}" type="slidenum">
              <a:rPr lang="en-IE" smtClean="0"/>
              <a:t>‹#›</a:t>
            </a:fld>
            <a:endParaRPr lang="en-IE" dirty="0"/>
          </a:p>
        </p:txBody>
      </p:sp>
    </p:spTree>
    <p:extLst>
      <p:ext uri="{BB962C8B-B14F-4D97-AF65-F5344CB8AC3E}">
        <p14:creationId xmlns:p14="http://schemas.microsoft.com/office/powerpoint/2010/main" val="409743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0C9B90BB-054E-4B19-ADC4-1B5BAC003AFD}" type="datetimeFigureOut">
              <a:rPr lang="en-IE" smtClean="0"/>
              <a:t>29/11/2012</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B0539B2A-592E-4E8C-BF47-4054D00AC941}" type="slidenum">
              <a:rPr lang="en-IE" smtClean="0"/>
              <a:t>‹#›</a:t>
            </a:fld>
            <a:endParaRPr lang="en-IE" dirty="0"/>
          </a:p>
        </p:txBody>
      </p:sp>
    </p:spTree>
    <p:extLst>
      <p:ext uri="{BB962C8B-B14F-4D97-AF65-F5344CB8AC3E}">
        <p14:creationId xmlns:p14="http://schemas.microsoft.com/office/powerpoint/2010/main" val="223868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B90BB-054E-4B19-ADC4-1B5BAC003AFD}" type="datetimeFigureOut">
              <a:rPr lang="en-IE" smtClean="0"/>
              <a:t>29/11/2012</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B0539B2A-592E-4E8C-BF47-4054D00AC941}" type="slidenum">
              <a:rPr lang="en-IE" smtClean="0"/>
              <a:t>‹#›</a:t>
            </a:fld>
            <a:endParaRPr lang="en-IE" dirty="0"/>
          </a:p>
        </p:txBody>
      </p:sp>
    </p:spTree>
    <p:extLst>
      <p:ext uri="{BB962C8B-B14F-4D97-AF65-F5344CB8AC3E}">
        <p14:creationId xmlns:p14="http://schemas.microsoft.com/office/powerpoint/2010/main" val="3394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B90BB-054E-4B19-ADC4-1B5BAC003AFD}" type="datetimeFigureOut">
              <a:rPr lang="en-IE" smtClean="0"/>
              <a:t>29/11/2012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B0539B2A-592E-4E8C-BF47-4054D00AC941}" type="slidenum">
              <a:rPr lang="en-IE" smtClean="0"/>
              <a:t>‹#›</a:t>
            </a:fld>
            <a:endParaRPr lang="en-IE" dirty="0"/>
          </a:p>
        </p:txBody>
      </p:sp>
    </p:spTree>
    <p:extLst>
      <p:ext uri="{BB962C8B-B14F-4D97-AF65-F5344CB8AC3E}">
        <p14:creationId xmlns:p14="http://schemas.microsoft.com/office/powerpoint/2010/main" val="2207721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B90BB-054E-4B19-ADC4-1B5BAC003AFD}" type="datetimeFigureOut">
              <a:rPr lang="en-IE" smtClean="0"/>
              <a:t>29/11/2012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B0539B2A-592E-4E8C-BF47-4054D00AC941}" type="slidenum">
              <a:rPr lang="en-IE" smtClean="0"/>
              <a:t>‹#›</a:t>
            </a:fld>
            <a:endParaRPr lang="en-IE" dirty="0"/>
          </a:p>
        </p:txBody>
      </p:sp>
    </p:spTree>
    <p:extLst>
      <p:ext uri="{BB962C8B-B14F-4D97-AF65-F5344CB8AC3E}">
        <p14:creationId xmlns:p14="http://schemas.microsoft.com/office/powerpoint/2010/main" val="44386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B90BB-054E-4B19-ADC4-1B5BAC003AFD}" type="datetimeFigureOut">
              <a:rPr lang="en-IE" smtClean="0"/>
              <a:t>29/11/2012</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39B2A-592E-4E8C-BF47-4054D00AC941}" type="slidenum">
              <a:rPr lang="en-IE" smtClean="0"/>
              <a:t>‹#›</a:t>
            </a:fld>
            <a:endParaRPr lang="en-IE" dirty="0"/>
          </a:p>
        </p:txBody>
      </p:sp>
    </p:spTree>
    <p:extLst>
      <p:ext uri="{BB962C8B-B14F-4D97-AF65-F5344CB8AC3E}">
        <p14:creationId xmlns:p14="http://schemas.microsoft.com/office/powerpoint/2010/main" val="2330627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Alabama" TargetMode="External"/><Relationship Id="rId13" Type="http://schemas.openxmlformats.org/officeDocument/2006/relationships/image" Target="../media/image10.jpeg"/><Relationship Id="rId3" Type="http://schemas.openxmlformats.org/officeDocument/2006/relationships/hyperlink" Target="http://en.wikipedia.org/wiki/Bar_(unit)" TargetMode="External"/><Relationship Id="rId7" Type="http://schemas.openxmlformats.org/officeDocument/2006/relationships/hyperlink" Target="http://en.wikipedia.org/wiki/Cuba" TargetMode="External"/><Relationship Id="rId12" Type="http://schemas.openxmlformats.org/officeDocument/2006/relationships/hyperlink" Target="http://en.wikipedia.org/wiki/1969_Atlantic_hurricane_season" TargetMode="External"/><Relationship Id="rId2" Type="http://schemas.openxmlformats.org/officeDocument/2006/relationships/hyperlink" Target="http://en.wikipedia.org/wiki/Tropical_cyclone_scales" TargetMode="External"/><Relationship Id="rId1" Type="http://schemas.openxmlformats.org/officeDocument/2006/relationships/slideLayout" Target="../slideLayouts/slideLayout7.xml"/><Relationship Id="rId6" Type="http://schemas.openxmlformats.org/officeDocument/2006/relationships/hyperlink" Target="http://en.wikipedia.org/wiki/United_States_dollar" TargetMode="External"/><Relationship Id="rId11" Type="http://schemas.openxmlformats.org/officeDocument/2006/relationships/hyperlink" Target="http://en.wikipedia.org/wiki/Southern_United_States" TargetMode="External"/><Relationship Id="rId5" Type="http://schemas.openxmlformats.org/officeDocument/2006/relationships/hyperlink" Target="http://en.wikipedia.org/wiki/Inch_of_mercury" TargetMode="External"/><Relationship Id="rId10" Type="http://schemas.openxmlformats.org/officeDocument/2006/relationships/hyperlink" Target="http://en.wikipedia.org/wiki/Louisiana" TargetMode="External"/><Relationship Id="rId4" Type="http://schemas.openxmlformats.org/officeDocument/2006/relationships/hyperlink" Target="http://en.wikipedia.org/wiki/Pascal_(unit)" TargetMode="External"/><Relationship Id="rId9" Type="http://schemas.openxmlformats.org/officeDocument/2006/relationships/hyperlink" Target="http://en.wikipedia.org/wiki/Mississipp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7030A0"/>
                </a:solidFill>
              </a:rPr>
              <a:t>Hurricane Camille</a:t>
            </a:r>
            <a:endParaRPr lang="en-IE" dirty="0">
              <a:solidFill>
                <a:srgbClr val="7030A0"/>
              </a:solidFill>
            </a:endParaRPr>
          </a:p>
        </p:txBody>
      </p:sp>
      <p:sp>
        <p:nvSpPr>
          <p:cNvPr id="3" name="Content Placeholder 2"/>
          <p:cNvSpPr>
            <a:spLocks noGrp="1"/>
          </p:cNvSpPr>
          <p:nvPr>
            <p:ph idx="1"/>
          </p:nvPr>
        </p:nvSpPr>
        <p:spPr/>
        <p:txBody>
          <a:bodyPr/>
          <a:lstStyle/>
          <a:p>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136904" cy="448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710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6664796"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636912"/>
            <a:ext cx="4320480" cy="39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261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Deaths and damage from </a:t>
            </a:r>
            <a:r>
              <a:rPr lang="en-US" dirty="0"/>
              <a:t>H</a:t>
            </a:r>
            <a:r>
              <a:rPr lang="en-US" dirty="0" smtClean="0"/>
              <a:t>urricane Camille</a:t>
            </a:r>
            <a:endParaRPr lang="en-US" dirty="0"/>
          </a:p>
        </p:txBody>
      </p:sp>
      <p:sp>
        <p:nvSpPr>
          <p:cNvPr id="6" name="Rectangle 5"/>
          <p:cNvSpPr/>
          <p:nvPr/>
        </p:nvSpPr>
        <p:spPr>
          <a:xfrm>
            <a:off x="611560" y="1700808"/>
            <a:ext cx="4572000" cy="3970318"/>
          </a:xfrm>
          <a:prstGeom prst="rect">
            <a:avLst/>
          </a:prstGeom>
        </p:spPr>
        <p:txBody>
          <a:bodyPr>
            <a:spAutoFit/>
          </a:bodyPr>
          <a:lstStyle/>
          <a:p>
            <a:pPr marL="285750" indent="-285750">
              <a:buFont typeface="Wingdings" pitchFamily="2" charset="2"/>
              <a:buChar char="§"/>
            </a:pPr>
            <a:r>
              <a:rPr lang="en-US" dirty="0"/>
              <a:t>The hurricane flattened nearly everything along the coast of the U.S. state of Mississippi, and caused additional flooding and deaths inland while crossing the Appalachian Mountains of Virginia</a:t>
            </a:r>
            <a:r>
              <a:rPr lang="en-US" dirty="0" smtClean="0"/>
              <a:t>.</a:t>
            </a:r>
          </a:p>
          <a:p>
            <a:pPr marL="285750" indent="-285750">
              <a:buFont typeface="Wingdings" pitchFamily="2" charset="2"/>
              <a:buChar char="§"/>
            </a:pPr>
            <a:r>
              <a:rPr lang="en-US" dirty="0"/>
              <a:t>In total, Camille killed 259 people and caused $1.42 billion (1969 USD, $9 billion 2012 USD) in damages. </a:t>
            </a:r>
            <a:endParaRPr lang="en-US" dirty="0" smtClean="0"/>
          </a:p>
          <a:p>
            <a:pPr marL="285750" indent="-285750">
              <a:buFont typeface="Wingdings" pitchFamily="2" charset="2"/>
              <a:buChar char="§"/>
            </a:pPr>
            <a:r>
              <a:rPr lang="en-US" dirty="0"/>
              <a:t>To this day, a complete understanding of the reasons for the system's power, extremely rapid intensification over open water and strength at landfall has not been achieved.</a:t>
            </a:r>
            <a:endParaRPr lang="en-US" dirty="0" smtClean="0"/>
          </a:p>
          <a:p>
            <a:pPr marL="285750" indent="-285750">
              <a:buFont typeface="Wingdings" pitchFamily="2" charset="2"/>
              <a:buChar char="§"/>
            </a:pPr>
            <a:endParaRPr lang="en-US" dirty="0"/>
          </a:p>
        </p:txBody>
      </p:sp>
    </p:spTree>
    <p:extLst>
      <p:ext uri="{BB962C8B-B14F-4D97-AF65-F5344CB8AC3E}">
        <p14:creationId xmlns:p14="http://schemas.microsoft.com/office/powerpoint/2010/main" val="917186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4664"/>
            <a:ext cx="676875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563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888" y="531683"/>
            <a:ext cx="4302224" cy="6186309"/>
          </a:xfrm>
          <a:prstGeom prst="rect">
            <a:avLst/>
          </a:prstGeom>
        </p:spPr>
        <p:txBody>
          <a:bodyPr wrap="square">
            <a:spAutoFit/>
          </a:bodyPr>
          <a:lstStyle/>
          <a:p>
            <a:r>
              <a:rPr lang="en-US" dirty="0"/>
              <a:t>Inscription. On August 20, 1969, torrential rains, following remnants of Hurricane Camille, devastated this area. A rainfall in excess of 25 inches largely within a 5-hour period, swept away or buried many miles of roads, over 100 bridges, and over 900 buildings. 114 people died and 37 remain missing. The damage totaled more than $100,000,000 and Virginia was declared a disaster area.</a:t>
            </a:r>
          </a:p>
          <a:p>
            <a:r>
              <a:rPr lang="en-US" dirty="0"/>
              <a:t> </a:t>
            </a:r>
          </a:p>
          <a:p>
            <a:r>
              <a:rPr lang="en-US" dirty="0"/>
              <a:t>Erected 2008 by Department of Historic Resources. (Marker Number R 51.)</a:t>
            </a:r>
          </a:p>
          <a:p>
            <a:r>
              <a:rPr lang="en-US" dirty="0"/>
              <a:t> </a:t>
            </a:r>
          </a:p>
          <a:p>
            <a:r>
              <a:rPr lang="en-US" dirty="0"/>
              <a:t>Location. 37° 52.771′ N, 78° 54.49′ W. Marker is in Wintergreen, Virginia, in Nelson County. Marker is on Rockfish Valley Highway (U.S. 151) 0.1 miles south of Horizon Village Road, on the right when traveling east. Click for map. Marker is in this post office area: Nellysford VA 22958, United States of America.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03378"/>
            <a:ext cx="3168352" cy="502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580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47833649"/>
              </p:ext>
            </p:extLst>
          </p:nvPr>
        </p:nvGraphicFramePr>
        <p:xfrm>
          <a:off x="611560" y="1772815"/>
          <a:ext cx="8075240" cy="4480560"/>
        </p:xfrm>
        <a:graphic>
          <a:graphicData uri="http://schemas.openxmlformats.org/drawingml/2006/table">
            <a:tbl>
              <a:tblPr/>
              <a:tblGrid>
                <a:gridCol w="4037620"/>
                <a:gridCol w="4037620"/>
              </a:tblGrid>
              <a:tr h="353522">
                <a:tc gridSpan="2">
                  <a:txBody>
                    <a:bodyPr/>
                    <a:lstStyle/>
                    <a:p>
                      <a:pPr algn="ctr"/>
                      <a:endParaRPr lang="en-US" dirty="0">
                        <a:effectLst/>
                      </a:endParaRPr>
                    </a:p>
                  </a:txBody>
                  <a:tcPr anchor="ctr">
                    <a:lnL>
                      <a:noFill/>
                    </a:lnL>
                    <a:lnR>
                      <a:noFill/>
                    </a:lnR>
                    <a:lnT>
                      <a:noFill/>
                    </a:lnT>
                    <a:lnB>
                      <a:noFill/>
                    </a:lnB>
                  </a:tcPr>
                </a:tc>
                <a:tc hMerge="1">
                  <a:txBody>
                    <a:bodyPr/>
                    <a:lstStyle/>
                    <a:p>
                      <a:endParaRPr lang="en-US"/>
                    </a:p>
                  </a:txBody>
                  <a:tcPr/>
                </a:tc>
              </a:tr>
              <a:tr h="353522">
                <a:tc gridSpan="2">
                  <a:txBody>
                    <a:bodyPr/>
                    <a:lstStyle/>
                    <a:p>
                      <a:pPr algn="ctr"/>
                      <a:r>
                        <a:rPr lang="en-US" dirty="0">
                          <a:effectLst/>
                        </a:rPr>
                        <a:t>Hurricane Camille in the Gulf of Mexico</a:t>
                      </a:r>
                    </a:p>
                  </a:txBody>
                  <a:tcPr anchor="ctr">
                    <a:lnL>
                      <a:noFill/>
                    </a:lnL>
                    <a:lnR>
                      <a:noFill/>
                    </a:lnR>
                    <a:lnT>
                      <a:noFill/>
                    </a:lnT>
                    <a:lnB w="9525" cap="flat" cmpd="sng" algn="ctr">
                      <a:solidFill>
                        <a:srgbClr val="AAAAAA"/>
                      </a:solidFill>
                      <a:prstDash val="solid"/>
                      <a:round/>
                      <a:headEnd type="none" w="med" len="med"/>
                      <a:tailEnd type="none" w="med" len="med"/>
                    </a:lnB>
                  </a:tcPr>
                </a:tc>
                <a:tc hMerge="1">
                  <a:txBody>
                    <a:bodyPr/>
                    <a:lstStyle/>
                    <a:p>
                      <a:endParaRPr lang="en-US"/>
                    </a:p>
                  </a:txBody>
                  <a:tcPr/>
                </a:tc>
              </a:tr>
              <a:tr h="353522">
                <a:tc>
                  <a:txBody>
                    <a:bodyPr/>
                    <a:lstStyle/>
                    <a:p>
                      <a:r>
                        <a:rPr lang="en-US"/>
                        <a:t>Formed</a:t>
                      </a:r>
                    </a:p>
                  </a:txBody>
                  <a:tcPr anchor="ctr">
                    <a:lnL>
                      <a:noFill/>
                    </a:lnL>
                    <a:lnR>
                      <a:noFill/>
                    </a:lnR>
                    <a:lnT w="9525" cap="flat" cmpd="sng" algn="ctr">
                      <a:solidFill>
                        <a:srgbClr val="AAAAAA"/>
                      </a:solidFill>
                      <a:prstDash val="solid"/>
                      <a:round/>
                      <a:headEnd type="none" w="med" len="med"/>
                      <a:tailEnd type="none" w="med" len="med"/>
                    </a:lnT>
                    <a:lnB>
                      <a:noFill/>
                    </a:lnB>
                  </a:tcPr>
                </a:tc>
                <a:tc>
                  <a:txBody>
                    <a:bodyPr/>
                    <a:lstStyle/>
                    <a:p>
                      <a:r>
                        <a:rPr lang="en-US"/>
                        <a:t>August 14, 1969</a:t>
                      </a:r>
                      <a:r>
                        <a:rPr lang="en-US">
                          <a:effectLst/>
                        </a:rPr>
                        <a:t> (1969-08-14)</a:t>
                      </a:r>
                      <a:endParaRPr lang="en-US"/>
                    </a:p>
                  </a:txBody>
                  <a:tcPr anchor="ctr">
                    <a:lnL>
                      <a:noFill/>
                    </a:lnL>
                    <a:lnR>
                      <a:noFill/>
                    </a:lnR>
                    <a:lnT w="9525" cap="flat" cmpd="sng" algn="ctr">
                      <a:solidFill>
                        <a:srgbClr val="AAAAAA"/>
                      </a:solidFill>
                      <a:prstDash val="solid"/>
                      <a:round/>
                      <a:headEnd type="none" w="med" len="med"/>
                      <a:tailEnd type="none" w="med" len="med"/>
                    </a:lnT>
                    <a:lnB>
                      <a:noFill/>
                    </a:lnB>
                  </a:tcPr>
                </a:tc>
              </a:tr>
              <a:tr h="353522">
                <a:tc>
                  <a:txBody>
                    <a:bodyPr/>
                    <a:lstStyle/>
                    <a:p>
                      <a:r>
                        <a:rPr lang="en-US"/>
                        <a:t>Dissipated</a:t>
                      </a:r>
                    </a:p>
                  </a:txBody>
                  <a:tcPr anchor="ctr">
                    <a:lnL>
                      <a:noFill/>
                    </a:lnL>
                    <a:lnR>
                      <a:noFill/>
                    </a:lnR>
                    <a:lnT>
                      <a:noFill/>
                    </a:lnT>
                    <a:lnB w="9525" cap="flat" cmpd="sng" algn="ctr">
                      <a:solidFill>
                        <a:srgbClr val="AAAAAA"/>
                      </a:solidFill>
                      <a:prstDash val="solid"/>
                      <a:round/>
                      <a:headEnd type="none" w="med" len="med"/>
                      <a:tailEnd type="none" w="med" len="med"/>
                    </a:lnB>
                  </a:tcPr>
                </a:tc>
                <a:tc>
                  <a:txBody>
                    <a:bodyPr/>
                    <a:lstStyle/>
                    <a:p>
                      <a:r>
                        <a:rPr lang="en-US" dirty="0"/>
                        <a:t>August 22, 1969</a:t>
                      </a:r>
                      <a:r>
                        <a:rPr lang="en-US" dirty="0">
                          <a:effectLst/>
                        </a:rPr>
                        <a:t> (1969-08-23)</a:t>
                      </a:r>
                      <a:endParaRPr lang="en-US" dirty="0"/>
                    </a:p>
                  </a:txBody>
                  <a:tcPr anchor="ctr">
                    <a:lnL>
                      <a:noFill/>
                    </a:lnL>
                    <a:lnR>
                      <a:noFill/>
                    </a:lnR>
                    <a:lnT>
                      <a:noFill/>
                    </a:lnT>
                    <a:lnB w="9525" cap="flat" cmpd="sng" algn="ctr">
                      <a:solidFill>
                        <a:srgbClr val="AAAAAA"/>
                      </a:solidFill>
                      <a:prstDash val="solid"/>
                      <a:round/>
                      <a:headEnd type="none" w="med" len="med"/>
                      <a:tailEnd type="none" w="med" len="med"/>
                    </a:lnB>
                  </a:tcPr>
                </a:tc>
              </a:tr>
              <a:tr h="618664">
                <a:tc>
                  <a:txBody>
                    <a:bodyPr/>
                    <a:lstStyle/>
                    <a:p>
                      <a:r>
                        <a:rPr lang="en-US"/>
                        <a:t>Highest winds</a:t>
                      </a:r>
                    </a:p>
                  </a:txBody>
                  <a:tcPr anchor="ctr">
                    <a:lnL>
                      <a:noFill/>
                    </a:lnL>
                    <a:lnR>
                      <a:noFill/>
                    </a:lnR>
                    <a:lnT w="9525" cap="flat" cmpd="sng" algn="ctr">
                      <a:solidFill>
                        <a:srgbClr val="AAAAAA"/>
                      </a:solidFill>
                      <a:prstDash val="solid"/>
                      <a:round/>
                      <a:headEnd type="none" w="med" len="med"/>
                      <a:tailEnd type="none" w="med" len="med"/>
                    </a:lnT>
                    <a:lnB>
                      <a:noFill/>
                    </a:lnB>
                    <a:solidFill>
                      <a:srgbClr val="F0F0F0"/>
                    </a:solidFill>
                  </a:tcPr>
                </a:tc>
                <a:tc>
                  <a:txBody>
                    <a:bodyPr/>
                    <a:lstStyle/>
                    <a:p>
                      <a:r>
                        <a:rPr lang="en-US" i="1" dirty="0">
                          <a:effectLst/>
                          <a:hlinkClick r:id="rId2" action="ppaction://hlinkfile" tooltip="Tropical cyclone scales"/>
                        </a:rPr>
                        <a:t>1-minute sustained</a:t>
                      </a:r>
                      <a:r>
                        <a:rPr lang="en-US" i="1" dirty="0">
                          <a:effectLst/>
                        </a:rPr>
                        <a:t>:</a:t>
                      </a:r>
                      <a:r>
                        <a:rPr lang="en-US" dirty="0">
                          <a:effectLst/>
                        </a:rPr>
                        <a:t/>
                      </a:r>
                      <a:br>
                        <a:rPr lang="en-US" dirty="0">
                          <a:effectLst/>
                        </a:rPr>
                      </a:br>
                      <a:r>
                        <a:rPr lang="en-US" dirty="0">
                          <a:effectLst/>
                        </a:rPr>
                        <a:t>190 mph (305 km/h)</a:t>
                      </a:r>
                    </a:p>
                  </a:txBody>
                  <a:tcPr anchor="ctr">
                    <a:lnL>
                      <a:noFill/>
                    </a:lnL>
                    <a:lnR>
                      <a:noFill/>
                    </a:lnR>
                    <a:lnT w="9525" cap="flat" cmpd="sng" algn="ctr">
                      <a:solidFill>
                        <a:srgbClr val="AAAAAA"/>
                      </a:solidFill>
                      <a:prstDash val="solid"/>
                      <a:round/>
                      <a:headEnd type="none" w="med" len="med"/>
                      <a:tailEnd type="none" w="med" len="med"/>
                    </a:lnT>
                    <a:lnB>
                      <a:noFill/>
                    </a:lnB>
                    <a:solidFill>
                      <a:srgbClr val="F0F0F0"/>
                    </a:solidFill>
                  </a:tcPr>
                </a:tc>
              </a:tr>
              <a:tr h="353522">
                <a:tc>
                  <a:txBody>
                    <a:bodyPr/>
                    <a:lstStyle/>
                    <a:p>
                      <a:r>
                        <a:rPr lang="en-US" dirty="0"/>
                        <a:t>Lowest pressure</a:t>
                      </a:r>
                    </a:p>
                  </a:txBody>
                  <a:tcPr anchor="ctr">
                    <a:lnL>
                      <a:noFill/>
                    </a:lnL>
                    <a:lnR>
                      <a:noFill/>
                    </a:lnR>
                    <a:lnT>
                      <a:noFill/>
                    </a:lnT>
                    <a:lnB w="9525" cap="flat" cmpd="sng" algn="ctr">
                      <a:solidFill>
                        <a:srgbClr val="AAAAAA"/>
                      </a:solidFill>
                      <a:prstDash val="solid"/>
                      <a:round/>
                      <a:headEnd type="none" w="med" len="med"/>
                      <a:tailEnd type="none" w="med" len="med"/>
                    </a:lnB>
                    <a:solidFill>
                      <a:srgbClr val="F0F0F0"/>
                    </a:solidFill>
                  </a:tcPr>
                </a:tc>
                <a:tc>
                  <a:txBody>
                    <a:bodyPr/>
                    <a:lstStyle/>
                    <a:p>
                      <a:r>
                        <a:rPr lang="sv-SE"/>
                        <a:t>≤ 905 </a:t>
                      </a:r>
                      <a:r>
                        <a:rPr lang="sv-SE">
                          <a:hlinkClick r:id="rId3" action="ppaction://hlinkfile" tooltip="Bar (unit)"/>
                        </a:rPr>
                        <a:t>mbar</a:t>
                      </a:r>
                      <a:r>
                        <a:rPr lang="sv-SE"/>
                        <a:t> (</a:t>
                      </a:r>
                      <a:r>
                        <a:rPr lang="sv-SE">
                          <a:hlinkClick r:id="rId4" action="ppaction://hlinkfile" tooltip="Pascal (unit)"/>
                        </a:rPr>
                        <a:t>hPa</a:t>
                      </a:r>
                      <a:r>
                        <a:rPr lang="sv-SE"/>
                        <a:t>); 26.72 </a:t>
                      </a:r>
                      <a:r>
                        <a:rPr lang="sv-SE">
                          <a:hlinkClick r:id="rId5" action="ppaction://hlinkfile" tooltip="Inch of mercury"/>
                        </a:rPr>
                        <a:t>inHg</a:t>
                      </a:r>
                      <a:endParaRPr lang="sv-SE"/>
                    </a:p>
                  </a:txBody>
                  <a:tcPr anchor="ctr">
                    <a:lnL>
                      <a:noFill/>
                    </a:lnL>
                    <a:lnR>
                      <a:noFill/>
                    </a:lnR>
                    <a:lnT>
                      <a:noFill/>
                    </a:lnT>
                    <a:lnB w="9525" cap="flat" cmpd="sng" algn="ctr">
                      <a:solidFill>
                        <a:srgbClr val="AAAAAA"/>
                      </a:solidFill>
                      <a:prstDash val="solid"/>
                      <a:round/>
                      <a:headEnd type="none" w="med" len="med"/>
                      <a:tailEnd type="none" w="med" len="med"/>
                    </a:lnB>
                    <a:solidFill>
                      <a:srgbClr val="F0F0F0"/>
                    </a:solidFill>
                  </a:tcPr>
                </a:tc>
              </a:tr>
              <a:tr h="353522">
                <a:tc>
                  <a:txBody>
                    <a:bodyPr/>
                    <a:lstStyle/>
                    <a:p>
                      <a:r>
                        <a:rPr lang="en-US" dirty="0"/>
                        <a:t>Fatalities</a:t>
                      </a:r>
                    </a:p>
                  </a:txBody>
                  <a:tcPr anchor="ctr">
                    <a:lnL>
                      <a:noFill/>
                    </a:lnL>
                    <a:lnR>
                      <a:noFill/>
                    </a:lnR>
                    <a:lnT w="9525" cap="flat" cmpd="sng" algn="ctr">
                      <a:solidFill>
                        <a:srgbClr val="AAAAAA"/>
                      </a:solidFill>
                      <a:prstDash val="solid"/>
                      <a:round/>
                      <a:headEnd type="none" w="med" len="med"/>
                      <a:tailEnd type="none" w="med" len="med"/>
                    </a:lnT>
                    <a:lnB>
                      <a:noFill/>
                    </a:lnB>
                  </a:tcPr>
                </a:tc>
                <a:tc>
                  <a:txBody>
                    <a:bodyPr/>
                    <a:lstStyle/>
                    <a:p>
                      <a:r>
                        <a:rPr lang="en-US"/>
                        <a:t>259 direct</a:t>
                      </a:r>
                      <a:r>
                        <a:rPr lang="en-US" baseline="30000">
                          <a:hlinkClick r:id="" action="ppaction://hlinkfile"/>
                        </a:rPr>
                        <a:t>[1]</a:t>
                      </a:r>
                      <a:endParaRPr lang="en-US"/>
                    </a:p>
                  </a:txBody>
                  <a:tcPr anchor="ctr">
                    <a:lnL>
                      <a:noFill/>
                    </a:lnL>
                    <a:lnR>
                      <a:noFill/>
                    </a:lnR>
                    <a:lnT w="9525" cap="flat" cmpd="sng" algn="ctr">
                      <a:solidFill>
                        <a:srgbClr val="AAAAAA"/>
                      </a:solidFill>
                      <a:prstDash val="solid"/>
                      <a:round/>
                      <a:headEnd type="none" w="med" len="med"/>
                      <a:tailEnd type="none" w="med" len="med"/>
                    </a:lnT>
                    <a:lnB>
                      <a:noFill/>
                    </a:lnB>
                  </a:tcPr>
                </a:tc>
              </a:tr>
              <a:tr h="353522">
                <a:tc>
                  <a:txBody>
                    <a:bodyPr/>
                    <a:lstStyle/>
                    <a:p>
                      <a:r>
                        <a:rPr lang="en-US"/>
                        <a:t>Damage</a:t>
                      </a:r>
                    </a:p>
                  </a:txBody>
                  <a:tcPr anchor="ctr">
                    <a:lnL>
                      <a:noFill/>
                    </a:lnL>
                    <a:lnR>
                      <a:noFill/>
                    </a:lnR>
                    <a:lnT>
                      <a:noFill/>
                    </a:lnT>
                    <a:lnB>
                      <a:noFill/>
                    </a:lnB>
                  </a:tcPr>
                </a:tc>
                <a:tc>
                  <a:txBody>
                    <a:bodyPr/>
                    <a:lstStyle/>
                    <a:p>
                      <a:r>
                        <a:rPr lang="en-US"/>
                        <a:t>$1.42 billion (1969 </a:t>
                      </a:r>
                      <a:r>
                        <a:rPr lang="en-US">
                          <a:hlinkClick r:id="rId6" action="ppaction://hlinkfile" tooltip="United States dollar"/>
                        </a:rPr>
                        <a:t>USD</a:t>
                      </a:r>
                      <a:r>
                        <a:rPr lang="en-US"/>
                        <a:t>)</a:t>
                      </a:r>
                    </a:p>
                  </a:txBody>
                  <a:tcPr anchor="ctr">
                    <a:lnL>
                      <a:noFill/>
                    </a:lnL>
                    <a:lnR>
                      <a:noFill/>
                    </a:lnR>
                    <a:lnT>
                      <a:noFill/>
                    </a:lnT>
                    <a:lnB>
                      <a:noFill/>
                    </a:lnB>
                  </a:tcPr>
                </a:tc>
              </a:tr>
              <a:tr h="883805">
                <a:tc>
                  <a:txBody>
                    <a:bodyPr/>
                    <a:lstStyle/>
                    <a:p>
                      <a:r>
                        <a:rPr lang="en-US"/>
                        <a:t>Areas affected</a:t>
                      </a:r>
                    </a:p>
                  </a:txBody>
                  <a:tcPr anchor="ctr">
                    <a:lnL>
                      <a:noFill/>
                    </a:lnL>
                    <a:lnR>
                      <a:noFill/>
                    </a:lnR>
                    <a:lnT>
                      <a:noFill/>
                    </a:lnT>
                    <a:lnB w="9525" cap="flat" cmpd="sng" algn="ctr">
                      <a:solidFill>
                        <a:srgbClr val="AAAAAA"/>
                      </a:solidFill>
                      <a:prstDash val="solid"/>
                      <a:round/>
                      <a:headEnd type="none" w="med" len="med"/>
                      <a:tailEnd type="none" w="med" len="med"/>
                    </a:lnB>
                  </a:tcPr>
                </a:tc>
                <a:tc>
                  <a:txBody>
                    <a:bodyPr/>
                    <a:lstStyle/>
                    <a:p>
                      <a:r>
                        <a:rPr lang="en-US">
                          <a:hlinkClick r:id="rId7" action="ppaction://hlinkfile" tooltip="Cuba"/>
                        </a:rPr>
                        <a:t>Cuba</a:t>
                      </a:r>
                      <a:r>
                        <a:rPr lang="en-US"/>
                        <a:t>, </a:t>
                      </a:r>
                      <a:r>
                        <a:rPr lang="en-US">
                          <a:hlinkClick r:id="rId8" action="ppaction://hlinkfile" tooltip="Alabama"/>
                        </a:rPr>
                        <a:t>Alabama</a:t>
                      </a:r>
                      <a:r>
                        <a:rPr lang="en-US"/>
                        <a:t>, </a:t>
                      </a:r>
                      <a:r>
                        <a:rPr lang="en-US">
                          <a:hlinkClick r:id="rId9" action="ppaction://hlinkfile" tooltip="Mississippi"/>
                        </a:rPr>
                        <a:t>Mississippi</a:t>
                      </a:r>
                      <a:r>
                        <a:rPr lang="en-US"/>
                        <a:t>, </a:t>
                      </a:r>
                      <a:r>
                        <a:rPr lang="en-US">
                          <a:hlinkClick r:id="rId10" action="ppaction://hlinkfile" tooltip="Louisiana"/>
                        </a:rPr>
                        <a:t>Louisiana</a:t>
                      </a:r>
                      <a:r>
                        <a:rPr lang="en-US"/>
                        <a:t>, </a:t>
                      </a:r>
                      <a:r>
                        <a:rPr lang="en-US">
                          <a:hlinkClick r:id="rId11" action="ppaction://hlinkfile" tooltip="Southern United States"/>
                        </a:rPr>
                        <a:t>Southern United States</a:t>
                      </a:r>
                      <a:r>
                        <a:rPr lang="en-US"/>
                        <a:t>, East-Central United States</a:t>
                      </a:r>
                    </a:p>
                  </a:txBody>
                  <a:tcPr anchor="ctr">
                    <a:lnL>
                      <a:noFill/>
                    </a:lnL>
                    <a:lnR>
                      <a:noFill/>
                    </a:lnR>
                    <a:lnT>
                      <a:noFill/>
                    </a:lnT>
                    <a:lnB w="9525" cap="flat" cmpd="sng" algn="ctr">
                      <a:solidFill>
                        <a:srgbClr val="AAAAAA"/>
                      </a:solidFill>
                      <a:prstDash val="solid"/>
                      <a:round/>
                      <a:headEnd type="none" w="med" len="med"/>
                      <a:tailEnd type="none" w="med" len="med"/>
                    </a:lnB>
                  </a:tcPr>
                </a:tc>
              </a:tr>
              <a:tr h="353522">
                <a:tc gridSpan="2">
                  <a:txBody>
                    <a:bodyPr/>
                    <a:lstStyle/>
                    <a:p>
                      <a:pPr algn="ctr"/>
                      <a:r>
                        <a:rPr lang="en-US" dirty="0">
                          <a:effectLst/>
                        </a:rPr>
                        <a:t>Part of the </a:t>
                      </a:r>
                      <a:r>
                        <a:rPr lang="en-US" b="1" dirty="0">
                          <a:effectLst/>
                          <a:hlinkClick r:id="rId12" action="ppaction://hlinkfile" tooltip="1969 Atlantic hurricane season"/>
                        </a:rPr>
                        <a:t>1969 Atlantic hurricane season</a:t>
                      </a:r>
                      <a:endParaRPr lang="en-US" dirty="0">
                        <a:effectLst/>
                      </a:endParaRPr>
                    </a:p>
                  </a:txBody>
                  <a:tcPr anchor="ctr">
                    <a:lnL>
                      <a:noFill/>
                    </a:lnL>
                    <a:lnR>
                      <a:noFill/>
                    </a:lnR>
                    <a:lnT w="9525" cap="flat" cmpd="sng" algn="ctr">
                      <a:solidFill>
                        <a:srgbClr val="AAAAAA"/>
                      </a:solidFill>
                      <a:prstDash val="solid"/>
                      <a:round/>
                      <a:headEnd type="none" w="med" len="med"/>
                      <a:tailEnd type="none" w="med" len="med"/>
                    </a:lnT>
                    <a:lnB>
                      <a:noFill/>
                    </a:lnB>
                    <a:solidFill>
                      <a:srgbClr val="F0F0F0"/>
                    </a:solidFill>
                  </a:tcPr>
                </a:tc>
                <a:tc hMerge="1">
                  <a:txBody>
                    <a:bodyPr/>
                    <a:lstStyle/>
                    <a:p>
                      <a:endParaRPr lang="en-US"/>
                    </a:p>
                  </a:txBody>
                  <a:tcPr/>
                </a:tc>
              </a:tr>
            </a:tbl>
          </a:graphicData>
        </a:graphic>
      </p:graphicFrame>
      <p:pic>
        <p:nvPicPr>
          <p:cNvPr id="2051" name="Picture 3" descr="http://upload.wikimedia.org/wikipedia/commons/thumb/c/c7/Hurricane_camille.jpg/220px-Hurricane_camill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1600" y="188640"/>
            <a:ext cx="7056784" cy="1743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187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normAutofit fontScale="85000" lnSpcReduction="20000"/>
          </a:bodyPr>
          <a:lstStyle/>
          <a:p>
            <a:r>
              <a:rPr lang="en-IE" dirty="0" smtClean="0"/>
              <a:t>On Sunday evening, August 17, 1969, a small, fierce hurricane skirted the mouth of the Mississippi River and, at 10 PM, thrust inland on the Mississippi Gulf Coast .</a:t>
            </a:r>
          </a:p>
          <a:p>
            <a:r>
              <a:rPr lang="en-IE" dirty="0" smtClean="0"/>
              <a:t>Camille, with an unusually compact eye of 5 miles diameter, was the most intense hurricane ever to enter the United States mainland. Winds exceeding 200 miles per hour, and an extremely low central pressure, combined to generate the highest tides ever recorded on the Gulf Coast. A wall of water, up to 30 feet high, surged through the populous Bay St. Louis - Pass Christian Area of Mississippi.</a:t>
            </a:r>
          </a:p>
          <a:p>
            <a:endParaRPr lang="en-IE" dirty="0" smtClean="0"/>
          </a:p>
          <a:p>
            <a:endParaRPr lang="en-IE" dirty="0"/>
          </a:p>
        </p:txBody>
      </p:sp>
    </p:spTree>
    <p:extLst>
      <p:ext uri="{BB962C8B-B14F-4D97-AF65-F5344CB8AC3E}">
        <p14:creationId xmlns:p14="http://schemas.microsoft.com/office/powerpoint/2010/main" val="4129342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7030A0"/>
                </a:solidFill>
              </a:rPr>
              <a:t>Devastation from Camille </a:t>
            </a:r>
            <a:endParaRPr lang="en-IE" dirty="0">
              <a:solidFill>
                <a:srgbClr val="7030A0"/>
              </a:solidFill>
            </a:endParaRPr>
          </a:p>
        </p:txBody>
      </p:sp>
      <p:sp>
        <p:nvSpPr>
          <p:cNvPr id="3" name="Content Placeholder 2"/>
          <p:cNvSpPr>
            <a:spLocks noGrp="1"/>
          </p:cNvSpPr>
          <p:nvPr>
            <p:ph idx="1"/>
          </p:nvPr>
        </p:nvSpPr>
        <p:spPr/>
        <p:txBody>
          <a:bodyPr>
            <a:normAutofit/>
          </a:bodyPr>
          <a:lstStyle/>
          <a:p>
            <a:r>
              <a:rPr lang="en-IE" dirty="0" smtClean="0"/>
              <a:t>Houses that had withstood many previous storms were reduced to piles of rubble by the ravages of wind and water.</a:t>
            </a:r>
          </a:p>
          <a:p>
            <a:r>
              <a:rPr lang="en-IE" dirty="0" smtClean="0"/>
              <a:t>Houses that had withstood many previous storms were reduced to piles of rubble by the ravages of wind and water. In many cases, all that remained of homes and businesses were the concrete foundation slabs</a:t>
            </a:r>
          </a:p>
        </p:txBody>
      </p:sp>
    </p:spTree>
    <p:extLst>
      <p:ext uri="{BB962C8B-B14F-4D97-AF65-F5344CB8AC3E}">
        <p14:creationId xmlns:p14="http://schemas.microsoft.com/office/powerpoint/2010/main" val="2800694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normAutofit fontScale="85000" lnSpcReduction="10000"/>
          </a:bodyPr>
          <a:lstStyle/>
          <a:p>
            <a:r>
              <a:rPr lang="en-IE" dirty="0" smtClean="0"/>
              <a:t>This was the unusual aspect of Hurricane Camille — widespread destruction of homes caused large numbers of refugees to remain homeless for long periods of time.</a:t>
            </a:r>
          </a:p>
          <a:p>
            <a:r>
              <a:rPr lang="en-IE" dirty="0" smtClean="0"/>
              <a:t>Of the 284 known deaths, only 5 occurred in Louisiana, 3 of these in Plaquemine's Parish (County). This is the Parish that occupies both banks of the final 80 miles of the Mississippi River, just below New Orleans. Here, early evacuation of nearly all the residents of the southernmost low-lying areas undoubtedly averted hundreds of casualties</a:t>
            </a:r>
            <a:endParaRPr lang="en-IE" dirty="0"/>
          </a:p>
        </p:txBody>
      </p:sp>
    </p:spTree>
    <p:extLst>
      <p:ext uri="{BB962C8B-B14F-4D97-AF65-F5344CB8AC3E}">
        <p14:creationId xmlns:p14="http://schemas.microsoft.com/office/powerpoint/2010/main" val="3967677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normAutofit/>
          </a:bodyPr>
          <a:lstStyle/>
          <a:p>
            <a:r>
              <a:rPr lang="en-IE" dirty="0" smtClean="0"/>
              <a:t>During the first month after the storm, refugees, on the West Bank of Plaquemine's Parish, accumulated nearly 30,000 person-days of exposure to the peculiar risks of life in the hurricane shelters.</a:t>
            </a:r>
            <a:endParaRPr lang="en-IE" dirty="0"/>
          </a:p>
        </p:txBody>
      </p:sp>
    </p:spTree>
    <p:extLst>
      <p:ext uri="{BB962C8B-B14F-4D97-AF65-F5344CB8AC3E}">
        <p14:creationId xmlns:p14="http://schemas.microsoft.com/office/powerpoint/2010/main" val="3813627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solidFill>
                  <a:srgbClr val="7030A0"/>
                </a:solidFill>
              </a:rPr>
              <a:t>Picture of the devastation left after Camille.</a:t>
            </a:r>
            <a:endParaRPr lang="en-IE" dirty="0">
              <a:solidFill>
                <a:srgbClr val="7030A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916832"/>
            <a:ext cx="6305396" cy="3816424"/>
          </a:xfrm>
        </p:spPr>
      </p:pic>
    </p:spTree>
    <p:extLst>
      <p:ext uri="{BB962C8B-B14F-4D97-AF65-F5344CB8AC3E}">
        <p14:creationId xmlns:p14="http://schemas.microsoft.com/office/powerpoint/2010/main" val="1222809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Graphs about Hurricane Camille</a:t>
            </a:r>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662473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04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84783"/>
            <a:ext cx="5112568"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201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Newspaper articles about Hurricane Camille.</a:t>
            </a:r>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628800"/>
            <a:ext cx="428625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12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648</Words>
  <Application>Microsoft Office PowerPoint</Application>
  <PresentationFormat>On-screen Show (4:3)</PresentationFormat>
  <Paragraphs>37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Hurricane Camille</vt:lpstr>
      <vt:lpstr>PowerPoint Presentation</vt:lpstr>
      <vt:lpstr>Devastation from Camille </vt:lpstr>
      <vt:lpstr>PowerPoint Presentation</vt:lpstr>
      <vt:lpstr>PowerPoint Presentation</vt:lpstr>
      <vt:lpstr>Picture of the devastation left after Camille.</vt:lpstr>
      <vt:lpstr>Graphs about Hurricane Camille</vt:lpstr>
      <vt:lpstr>PowerPoint Presentation</vt:lpstr>
      <vt:lpstr>Newspaper articles about Hurricane Camille.</vt:lpstr>
      <vt:lpstr>PowerPoint Presentation</vt:lpstr>
      <vt:lpstr>Deaths and damage from Hurricane Camille</vt:lpstr>
      <vt:lpstr>PowerPoint Presentation</vt:lpstr>
      <vt:lpstr>PowerPoint Presentation</vt:lpstr>
      <vt:lpstr>PowerPoint Presentation</vt:lpstr>
    </vt:vector>
  </TitlesOfParts>
  <Company>Carrigaline Community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Hurricane Camille</dc:title>
  <dc:creator>Fiona Lynch</dc:creator>
  <cp:lastModifiedBy>Lydia Morgan</cp:lastModifiedBy>
  <cp:revision>20</cp:revision>
  <dcterms:created xsi:type="dcterms:W3CDTF">2012-10-10T10:35:04Z</dcterms:created>
  <dcterms:modified xsi:type="dcterms:W3CDTF">2012-11-29T09:31:39Z</dcterms:modified>
</cp:coreProperties>
</file>