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76" r:id="rId3"/>
    <p:sldId id="277" r:id="rId4"/>
    <p:sldId id="258" r:id="rId5"/>
    <p:sldId id="261" r:id="rId6"/>
    <p:sldId id="259" r:id="rId7"/>
    <p:sldId id="278" r:id="rId8"/>
    <p:sldId id="260" r:id="rId9"/>
    <p:sldId id="263" r:id="rId10"/>
    <p:sldId id="264" r:id="rId11"/>
    <p:sldId id="266" r:id="rId12"/>
    <p:sldId id="267" r:id="rId13"/>
    <p:sldId id="272" r:id="rId14"/>
    <p:sldId id="273" r:id="rId15"/>
    <p:sldId id="274" r:id="rId16"/>
    <p:sldId id="279" r:id="rId17"/>
    <p:sldId id="280" r:id="rId18"/>
    <p:sldId id="281" r:id="rId19"/>
    <p:sldId id="265" r:id="rId20"/>
    <p:sldId id="270" r:id="rId21"/>
    <p:sldId id="268" r:id="rId22"/>
    <p:sldId id="269" r:id="rId23"/>
    <p:sldId id="27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74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D247697-0887-4250-BF46-D54D2DE0A15A}"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170763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247697-0887-4250-BF46-D54D2DE0A15A}"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153111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247697-0887-4250-BF46-D54D2DE0A15A}"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167383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D247697-0887-4250-BF46-D54D2DE0A15A}"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272900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47697-0887-4250-BF46-D54D2DE0A15A}"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150995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D247697-0887-4250-BF46-D54D2DE0A15A}"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369443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D247697-0887-4250-BF46-D54D2DE0A15A}" type="datetimeFigureOut">
              <a:rPr lang="en-IE" smtClean="0"/>
              <a:t>07/11/2012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6999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D247697-0887-4250-BF46-D54D2DE0A15A}" type="datetimeFigureOut">
              <a:rPr lang="en-IE" smtClean="0"/>
              <a:t>07/11/2012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416364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47697-0887-4250-BF46-D54D2DE0A15A}" type="datetimeFigureOut">
              <a:rPr lang="en-IE" smtClean="0"/>
              <a:t>07/11/2012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295539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47697-0887-4250-BF46-D54D2DE0A15A}"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101822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47697-0887-4250-BF46-D54D2DE0A15A}"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A92B84-BAB1-4B50-98BA-73F61B6A718D}" type="slidenum">
              <a:rPr lang="en-IE" smtClean="0"/>
              <a:t>‹#›</a:t>
            </a:fld>
            <a:endParaRPr lang="en-IE"/>
          </a:p>
        </p:txBody>
      </p:sp>
    </p:spTree>
    <p:extLst>
      <p:ext uri="{BB962C8B-B14F-4D97-AF65-F5344CB8AC3E}">
        <p14:creationId xmlns:p14="http://schemas.microsoft.com/office/powerpoint/2010/main" val="305627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47697-0887-4250-BF46-D54D2DE0A15A}" type="datetimeFigureOut">
              <a:rPr lang="en-IE" smtClean="0"/>
              <a:t>07/11/2012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92B84-BAB1-4B50-98BA-73F61B6A718D}" type="slidenum">
              <a:rPr lang="en-IE" smtClean="0"/>
              <a:t>‹#›</a:t>
            </a:fld>
            <a:endParaRPr lang="en-IE"/>
          </a:p>
        </p:txBody>
      </p:sp>
    </p:spTree>
    <p:extLst>
      <p:ext uri="{BB962C8B-B14F-4D97-AF65-F5344CB8AC3E}">
        <p14:creationId xmlns:p14="http://schemas.microsoft.com/office/powerpoint/2010/main" val="33405751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3600" r="3600"/>
          <a:stretch>
            <a:fillRect/>
          </a:stretch>
        </p:blipFill>
        <p:spPr>
          <a:xfrm>
            <a:off x="-11792" y="0"/>
            <a:ext cx="9144000" cy="6858000"/>
          </a:xfrm>
        </p:spPr>
      </p:pic>
    </p:spTree>
    <p:extLst>
      <p:ext uri="{BB962C8B-B14F-4D97-AF65-F5344CB8AC3E}">
        <p14:creationId xmlns:p14="http://schemas.microsoft.com/office/powerpoint/2010/main" val="318486697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t>Quotes ^.^</a:t>
            </a:r>
            <a:endParaRPr lang="en-IE" dirty="0"/>
          </a:p>
        </p:txBody>
      </p:sp>
      <p:sp>
        <p:nvSpPr>
          <p:cNvPr id="7" name="Content Placeholder 6"/>
          <p:cNvSpPr>
            <a:spLocks noGrp="1"/>
          </p:cNvSpPr>
          <p:nvPr>
            <p:ph idx="1"/>
          </p:nvPr>
        </p:nvSpPr>
        <p:spPr/>
        <p:txBody>
          <a:bodyPr>
            <a:normAutofit/>
          </a:bodyPr>
          <a:lstStyle/>
          <a:p>
            <a:pPr marL="0" indent="0">
              <a:buNone/>
            </a:pPr>
            <a:r>
              <a:rPr lang="en-IE" sz="2800" dirty="0" smtClean="0"/>
              <a:t>The first thing that strikes you is the smell: a sweet, sickly stench that sticks to your skin. It is worst in the morning, since women are terrified of risking a nocturnal trip to the handful of lavatories serving the thousands of people in the camp because of an epidemic of rape. Even the youngest girls are in danger.</a:t>
            </a:r>
          </a:p>
          <a:p>
            <a:pPr marL="0" indent="0">
              <a:buNone/>
            </a:pPr>
            <a:r>
              <a:rPr lang="en-IE" sz="2400" dirty="0" smtClean="0"/>
              <a:t>------------------------------------------------------------------------------------</a:t>
            </a:r>
            <a:endParaRPr lang="en-IE" sz="2400" dirty="0"/>
          </a:p>
          <a:p>
            <a:pPr marL="0" indent="0">
              <a:buNone/>
            </a:pPr>
            <a:r>
              <a:rPr lang="en-IE" sz="2800" dirty="0" smtClean="0"/>
              <a:t>"The government has had its head in the clouds while the country is stuck on the ground,“ </a:t>
            </a:r>
          </a:p>
          <a:p>
            <a:pPr marL="0" indent="0">
              <a:buNone/>
            </a:pPr>
            <a:endParaRPr lang="en-IE" sz="2400" dirty="0" smtClean="0"/>
          </a:p>
        </p:txBody>
      </p:sp>
    </p:spTree>
    <p:extLst>
      <p:ext uri="{BB962C8B-B14F-4D97-AF65-F5344CB8AC3E}">
        <p14:creationId xmlns:p14="http://schemas.microsoft.com/office/powerpoint/2010/main" val="5779333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4" name="Content Placeholder 3"/>
          <p:cNvSpPr>
            <a:spLocks noGrp="1"/>
          </p:cNvSpPr>
          <p:nvPr>
            <p:ph idx="1"/>
          </p:nvPr>
        </p:nvSpPr>
        <p:spPr/>
        <p:txBody>
          <a:bodyPr/>
          <a:lstStyle/>
          <a:p>
            <a:endParaRPr lang="en-I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 y="0"/>
            <a:ext cx="90887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72151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E" dirty="0" smtClean="0">
                <a:effectLst/>
              </a:rPr>
              <a:t>Ricardo lifts the faded sheet that serves as his front door. His three-week-old baby lies asleep on the single bed that fills the family’s home, while his two-year old son screams at the back entrance.</a:t>
            </a:r>
            <a:r>
              <a:rPr lang="en-IE" dirty="0" smtClean="0"/>
              <a:t> </a:t>
            </a:r>
            <a:r>
              <a:rPr lang="en-IE" dirty="0" smtClean="0">
                <a:effectLst/>
              </a:rPr>
              <a:t>The heat under the plastic roof is so intense his wife </a:t>
            </a:r>
            <a:r>
              <a:rPr lang="en-IE" dirty="0" err="1" smtClean="0">
                <a:effectLst/>
              </a:rPr>
              <a:t>Roseline</a:t>
            </a:r>
            <a:r>
              <a:rPr lang="en-IE" dirty="0" smtClean="0">
                <a:effectLst/>
              </a:rPr>
              <a:t>, 27, drips with sweat as she describes living in such hell. She looks exhausted. If she is lucky, she says, she has one meal a day, but often goes two days without food, putting salt in water to keep her going. Since giving birth she has passed out a number of times and does not produce enough breast milk to feed her new son. She shows me a small can of condensed milk she gives him; she cannot afford the baby formula he needs. </a:t>
            </a:r>
            <a:r>
              <a:rPr lang="en-IE" dirty="0" smtClean="0"/>
              <a:t> </a:t>
            </a:r>
            <a:r>
              <a:rPr lang="en-IE" dirty="0" smtClean="0">
                <a:effectLst/>
              </a:rPr>
              <a:t>So had they seen any of the huge sums of aid donated to alleviate such hardship? They shake their heads — just one hygiene kit from the local Red Cross. ‘I have heard about this aid but never seen it,’ says </a:t>
            </a:r>
            <a:r>
              <a:rPr lang="en-IE" dirty="0" err="1" smtClean="0">
                <a:effectLst/>
              </a:rPr>
              <a:t>Roseline</a:t>
            </a:r>
            <a:r>
              <a:rPr lang="en-IE" dirty="0" smtClean="0">
                <a:effectLst/>
              </a:rPr>
              <a:t>. ‘I don’t think people like us stood a chance of getting</a:t>
            </a:r>
            <a:endParaRPr lang="en-IE" dirty="0"/>
          </a:p>
        </p:txBody>
      </p:sp>
    </p:spTree>
    <p:extLst>
      <p:ext uri="{BB962C8B-B14F-4D97-AF65-F5344CB8AC3E}">
        <p14:creationId xmlns:p14="http://schemas.microsoft.com/office/powerpoint/2010/main" val="201108657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pPr marL="0" indent="0">
              <a:buNone/>
            </a:pPr>
            <a:r>
              <a:rPr lang="en-IE" dirty="0" err="1" smtClean="0">
                <a:effectLst/>
              </a:rPr>
              <a:t>Fernande</a:t>
            </a:r>
            <a:r>
              <a:rPr lang="en-IE" dirty="0" smtClean="0">
                <a:effectLst/>
              </a:rPr>
              <a:t> Bien Amie, a mother of two, said they felt betrayed by aid groups reneging on promises and by their government’s failure to monitor them. ‘These NGOs just do whatever they want, then leave whenever they want,’ she said.</a:t>
            </a:r>
            <a:r>
              <a:rPr lang="en-IE" dirty="0"/>
              <a:t/>
            </a:r>
            <a:br>
              <a:rPr lang="en-IE" dirty="0"/>
            </a:br>
            <a:endParaRPr lang="en-IE" dirty="0"/>
          </a:p>
          <a:p>
            <a:endParaRPr lang="en-IE" dirty="0"/>
          </a:p>
        </p:txBody>
      </p:sp>
    </p:spTree>
    <p:extLst>
      <p:ext uri="{BB962C8B-B14F-4D97-AF65-F5344CB8AC3E}">
        <p14:creationId xmlns:p14="http://schemas.microsoft.com/office/powerpoint/2010/main" val="4770407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E" dirty="0" smtClean="0">
                <a:effectLst/>
              </a:rPr>
              <a:t>After the quake, the world rushed to help again. But many official pledges of assistance turned out to be little more than lies, with half the promised funds never turning up and huge slices of the rest diverted back to donors. The largest single recipient of U.S. earthquake aid, for example, was the U.S. government.</a:t>
            </a:r>
            <a:r>
              <a:rPr lang="en-IE" dirty="0"/>
              <a:t/>
            </a:r>
            <a:br>
              <a:rPr lang="en-IE" dirty="0"/>
            </a:br>
            <a:endParaRPr lang="en-IE" dirty="0"/>
          </a:p>
          <a:p>
            <a:endParaRPr lang="en-IE" dirty="0"/>
          </a:p>
        </p:txBody>
      </p:sp>
    </p:spTree>
    <p:extLst>
      <p:ext uri="{BB962C8B-B14F-4D97-AF65-F5344CB8AC3E}">
        <p14:creationId xmlns:p14="http://schemas.microsoft.com/office/powerpoint/2010/main" val="344459279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E" dirty="0" smtClean="0">
                <a:effectLst/>
              </a:rPr>
              <a:t>One car dealer sold more than 250 Toyota Land Cruisers a month at £40,000 each. ‘You see traffic jams at Friday lunchtime of all the white NGO and UN four-wheel drives heading off early to the beaches for the weekend,’ said one Irish aid worker. ‘It makes me sick.’</a:t>
            </a:r>
            <a:r>
              <a:rPr lang="en-IE" dirty="0"/>
              <a:t/>
            </a:r>
            <a:br>
              <a:rPr lang="en-IE" dirty="0"/>
            </a:br>
            <a:endParaRPr lang="en-IE" dirty="0"/>
          </a:p>
          <a:p>
            <a:pPr marL="0" indent="0">
              <a:buNone/>
            </a:pPr>
            <a:endParaRPr lang="en-IE" dirty="0"/>
          </a:p>
        </p:txBody>
      </p:sp>
    </p:spTree>
    <p:extLst>
      <p:ext uri="{BB962C8B-B14F-4D97-AF65-F5344CB8AC3E}">
        <p14:creationId xmlns:p14="http://schemas.microsoft.com/office/powerpoint/2010/main" val="7955692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The Haitian Presidential Palace</a:t>
            </a:r>
            <a:endParaRPr lang="en-IE" dirty="0"/>
          </a:p>
        </p:txBody>
      </p:sp>
      <p:sp>
        <p:nvSpPr>
          <p:cNvPr id="3" name="Text Placeholder 2"/>
          <p:cNvSpPr>
            <a:spLocks noGrp="1"/>
          </p:cNvSpPr>
          <p:nvPr>
            <p:ph type="body" idx="1"/>
          </p:nvPr>
        </p:nvSpPr>
        <p:spPr/>
        <p:txBody>
          <a:bodyPr>
            <a:normAutofit/>
          </a:bodyPr>
          <a:lstStyle/>
          <a:p>
            <a:r>
              <a:rPr lang="en-IE" dirty="0" smtClean="0"/>
              <a:t>Before</a:t>
            </a:r>
            <a:endParaRPr lang="en-IE"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normAutofit/>
          </a:bodyPr>
          <a:lstStyle/>
          <a:p>
            <a:r>
              <a:rPr lang="en-IE" dirty="0" smtClean="0"/>
              <a:t>After</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953143"/>
            <a:ext cx="4041775" cy="2394751"/>
          </a:xfrm>
        </p:spPr>
      </p:pic>
    </p:spTree>
    <p:extLst>
      <p:ext uri="{BB962C8B-B14F-4D97-AF65-F5344CB8AC3E}">
        <p14:creationId xmlns:p14="http://schemas.microsoft.com/office/powerpoint/2010/main" val="253154032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The Cathedral in Port-au-Prince</a:t>
            </a:r>
            <a:br>
              <a:rPr lang="en-IE" dirty="0" smtClean="0"/>
            </a:br>
            <a:r>
              <a:rPr lang="en-IE" dirty="0" smtClean="0"/>
              <a:t>Before</a:t>
            </a:r>
            <a:endParaRPr lang="en-IE" dirty="0"/>
          </a:p>
        </p:txBody>
      </p:sp>
      <p:sp>
        <p:nvSpPr>
          <p:cNvPr id="3" name="Text Placeholder 2"/>
          <p:cNvSpPr>
            <a:spLocks noGrp="1"/>
          </p:cNvSpPr>
          <p:nvPr>
            <p:ph type="body" idx="1"/>
          </p:nvPr>
        </p:nvSpPr>
        <p:spPr/>
        <p:txBody>
          <a:bodyPr>
            <a:normAutofit/>
          </a:bodyPr>
          <a:lstStyle/>
          <a:p>
            <a:r>
              <a:rPr lang="en-IE" dirty="0" smtClean="0"/>
              <a:t>Before	</a:t>
            </a:r>
            <a:endParaRPr lang="en-IE"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7285"/>
            <a:ext cx="4040188" cy="3026468"/>
          </a:xfrm>
        </p:spPr>
      </p:pic>
      <p:sp>
        <p:nvSpPr>
          <p:cNvPr id="5" name="Text Placeholder 4"/>
          <p:cNvSpPr>
            <a:spLocks noGrp="1"/>
          </p:cNvSpPr>
          <p:nvPr>
            <p:ph type="body" sz="quarter" idx="3"/>
          </p:nvPr>
        </p:nvSpPr>
        <p:spPr/>
        <p:txBody>
          <a:bodyPr>
            <a:normAutofit/>
          </a:bodyPr>
          <a:lstStyle/>
          <a:p>
            <a:r>
              <a:rPr lang="en-IE" dirty="0" smtClean="0"/>
              <a:t>After</a:t>
            </a:r>
            <a:endParaRPr lang="en-IE"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4008" y="2420888"/>
            <a:ext cx="4146379" cy="3744416"/>
          </a:xfrm>
        </p:spPr>
      </p:pic>
    </p:spTree>
    <p:extLst>
      <p:ext uri="{BB962C8B-B14F-4D97-AF65-F5344CB8AC3E}">
        <p14:creationId xmlns:p14="http://schemas.microsoft.com/office/powerpoint/2010/main" val="20977725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Z:\Geography ^^\haiti-earthquake-churcha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54304" cy="5733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IE" dirty="0" smtClean="0"/>
              <a:t>The </a:t>
            </a:r>
            <a:r>
              <a:rPr lang="en-IE" dirty="0"/>
              <a:t>Remains</a:t>
            </a:r>
            <a:r>
              <a:rPr lang="en-IE" dirty="0" smtClean="0"/>
              <a:t>…</a:t>
            </a:r>
            <a:endParaRPr lang="en-IE" dirty="0"/>
          </a:p>
        </p:txBody>
      </p:sp>
    </p:spTree>
    <p:extLst>
      <p:ext uri="{BB962C8B-B14F-4D97-AF65-F5344CB8AC3E}">
        <p14:creationId xmlns:p14="http://schemas.microsoft.com/office/powerpoint/2010/main" val="38951802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
            </a:r>
            <a:br>
              <a:rPr lang="en-IE" dirty="0"/>
            </a:br>
            <a:r>
              <a:rPr lang="en-IE" sz="2000" dirty="0" smtClean="0"/>
              <a:t>Rubble: Earthquake damage in downtown Port Au Prince, Haiti, in January 2010</a:t>
            </a:r>
            <a:br>
              <a:rPr lang="en-IE" sz="2000" dirty="0" smtClean="0"/>
            </a:br>
            <a:r>
              <a:rPr lang="en-IE" sz="2000" dirty="0" smtClean="0"/>
              <a:t>Haiti is destroyed to this day..</a:t>
            </a:r>
            <a:br>
              <a:rPr lang="en-IE" sz="2000" dirty="0" smtClean="0"/>
            </a:br>
            <a:r>
              <a:rPr lang="en-IE" sz="2000" dirty="0" smtClean="0"/>
              <a:t>They’re trying to rebuild their home with what little resources they have left..</a:t>
            </a:r>
            <a:r>
              <a:rPr lang="en-IE" sz="2000" dirty="0"/>
              <a:t/>
            </a:r>
            <a:br>
              <a:rPr lang="en-IE" sz="2000" dirty="0"/>
            </a:br>
            <a:endParaRPr lang="en-IE" sz="2000" dirty="0"/>
          </a:p>
        </p:txBody>
      </p:sp>
      <p:sp>
        <p:nvSpPr>
          <p:cNvPr id="3" name="Content Placeholder 2"/>
          <p:cNvSpPr>
            <a:spLocks noGrp="1"/>
          </p:cNvSpPr>
          <p:nvPr>
            <p:ph idx="1"/>
          </p:nvPr>
        </p:nvSpPr>
        <p:spPr/>
        <p:txBody>
          <a:bodyPr/>
          <a:lstStyle/>
          <a:p>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9626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pPr marL="0" indent="0">
              <a:buNone/>
            </a:pPr>
            <a:r>
              <a:rPr lang="en-IE" dirty="0" smtClean="0"/>
              <a:t>The </a:t>
            </a:r>
            <a:r>
              <a:rPr lang="en-IE" b="1" dirty="0" smtClean="0"/>
              <a:t>2010 Haiti earthquake</a:t>
            </a:r>
            <a:r>
              <a:rPr lang="en-IE" dirty="0" smtClean="0"/>
              <a:t> was a catastrophic magnitude 7.0 earthquake, with an </a:t>
            </a:r>
            <a:r>
              <a:rPr lang="en-IE" dirty="0" err="1" smtClean="0"/>
              <a:t>epicenter</a:t>
            </a:r>
            <a:r>
              <a:rPr lang="en-IE" dirty="0" smtClean="0"/>
              <a:t> near the town of </a:t>
            </a:r>
            <a:r>
              <a:rPr lang="en-IE" dirty="0" err="1" smtClean="0"/>
              <a:t>Léogâne</a:t>
            </a:r>
            <a:r>
              <a:rPr lang="en-IE" dirty="0" smtClean="0"/>
              <a:t>, approximately 25 km (16 miles) west of Port-au-Prince, Haiti's capital. The earthquake occurred at 16:53 local time on Tuesday, 12 January 2010.</a:t>
            </a:r>
            <a:endParaRPr lang="en-I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49080"/>
            <a:ext cx="4067944"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7752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8"/>
            <a:ext cx="9134980" cy="685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1595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6"/>
            <a:ext cx="9144001" cy="68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6982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 y="0"/>
            <a:ext cx="91543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3370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16"/>
            <a:ext cx="9144000" cy="682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2254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1362075"/>
          </a:xfrm>
        </p:spPr>
        <p:txBody>
          <a:bodyPr>
            <a:normAutofit/>
          </a:bodyPr>
          <a:lstStyle/>
          <a:p>
            <a:r>
              <a:rPr lang="en-US" dirty="0" smtClean="0"/>
              <a:t>By Sabrina </a:t>
            </a:r>
            <a:r>
              <a:rPr lang="en-US" dirty="0" err="1" smtClean="0"/>
              <a:t>dempsey</a:t>
            </a:r>
            <a:r>
              <a:rPr lang="en-US" dirty="0" smtClean="0"/>
              <a:t> ^-^’</a:t>
            </a:r>
            <a:br>
              <a:rPr lang="en-US" dirty="0" smtClean="0"/>
            </a:br>
            <a:endParaRPr lang="en-US" dirty="0"/>
          </a:p>
        </p:txBody>
      </p:sp>
      <p:sp>
        <p:nvSpPr>
          <p:cNvPr id="3" name="Text Placeholder 2"/>
          <p:cNvSpPr>
            <a:spLocks noGrp="1"/>
          </p:cNvSpPr>
          <p:nvPr>
            <p:ph type="body" idx="1"/>
          </p:nvPr>
        </p:nvSpPr>
        <p:spPr>
          <a:xfrm>
            <a:off x="395536" y="3284984"/>
            <a:ext cx="7772400" cy="1500187"/>
          </a:xfrm>
        </p:spPr>
        <p:txBody>
          <a:bodyPr>
            <a:noAutofit/>
          </a:bodyPr>
          <a:lstStyle/>
          <a:p>
            <a:r>
              <a:rPr lang="en-US" sz="11500" b="1" dirty="0" smtClean="0">
                <a:solidFill>
                  <a:schemeClr val="tx1"/>
                </a:solidFill>
              </a:rPr>
              <a:t>The end. :3</a:t>
            </a:r>
            <a:endParaRPr lang="en-US" sz="11500" b="1" dirty="0">
              <a:solidFill>
                <a:schemeClr val="tx1"/>
              </a:solidFill>
            </a:endParaRPr>
          </a:p>
        </p:txBody>
      </p:sp>
    </p:spTree>
    <p:extLst>
      <p:ext uri="{BB962C8B-B14F-4D97-AF65-F5344CB8AC3E}">
        <p14:creationId xmlns:p14="http://schemas.microsoft.com/office/powerpoint/2010/main" val="50695166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17992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r>
              <a:rPr lang="en-IE" dirty="0" smtClean="0"/>
              <a:t>Addressing Corruption In Haiti: An Overview.</a:t>
            </a:r>
            <a:endParaRPr lang="en-IE" dirty="0"/>
          </a:p>
        </p:txBody>
      </p:sp>
      <p:sp>
        <p:nvSpPr>
          <p:cNvPr id="3" name="Content Placeholder 2"/>
          <p:cNvSpPr>
            <a:spLocks noGrp="1"/>
          </p:cNvSpPr>
          <p:nvPr>
            <p:ph idx="1"/>
          </p:nvPr>
        </p:nvSpPr>
        <p:spPr/>
        <p:txBody>
          <a:bodyPr>
            <a:noAutofit/>
          </a:bodyPr>
          <a:lstStyle/>
          <a:p>
            <a:pPr marL="0" indent="0" algn="just">
              <a:buNone/>
            </a:pPr>
            <a:r>
              <a:rPr lang="en-IE" sz="2600" dirty="0">
                <a:latin typeface="Footlight MT Light" pitchFamily="18" charset="0"/>
              </a:rPr>
              <a:t>In the aftermath of the disastrous earthquake of January 12, 2010, Haiti </a:t>
            </a:r>
            <a:r>
              <a:rPr lang="en-IE" sz="2600" dirty="0" smtClean="0">
                <a:latin typeface="Footlight MT Light" pitchFamily="18" charset="0"/>
              </a:rPr>
              <a:t>will receive </a:t>
            </a:r>
            <a:r>
              <a:rPr lang="en-IE" sz="2600" dirty="0">
                <a:latin typeface="Footlight MT Light" pitchFamily="18" charset="0"/>
              </a:rPr>
              <a:t>unprecedented aid for reconstruction and for its promising economic strategy.</a:t>
            </a:r>
          </a:p>
          <a:p>
            <a:pPr marL="0" indent="0" algn="just">
              <a:buNone/>
            </a:pPr>
            <a:r>
              <a:rPr lang="en-IE" sz="2600" dirty="0">
                <a:latin typeface="Footlight MT Light" pitchFamily="18" charset="0"/>
              </a:rPr>
              <a:t>But given the country’s legacy of corruption, massive aid could simply result in </a:t>
            </a:r>
            <a:r>
              <a:rPr lang="en-IE" sz="2600" dirty="0" smtClean="0">
                <a:latin typeface="Footlight MT Light" pitchFamily="18" charset="0"/>
              </a:rPr>
              <a:t>another massive </a:t>
            </a:r>
            <a:r>
              <a:rPr lang="en-IE" sz="2600" dirty="0">
                <a:latin typeface="Footlight MT Light" pitchFamily="18" charset="0"/>
              </a:rPr>
              <a:t>Haitian failure. Success hinges on facing corruption squarely and </a:t>
            </a:r>
            <a:r>
              <a:rPr lang="en-IE" sz="2600" dirty="0" smtClean="0">
                <a:latin typeface="Footlight MT Light" pitchFamily="18" charset="0"/>
              </a:rPr>
              <a:t>developing a hard‐headed</a:t>
            </a:r>
            <a:r>
              <a:rPr lang="en-IE" sz="2600" dirty="0">
                <a:latin typeface="Footlight MT Light" pitchFamily="18" charset="0"/>
              </a:rPr>
              <a:t>, politically sensitive anti‐corruption strategy. </a:t>
            </a:r>
            <a:endParaRPr lang="en-IE" sz="2600" dirty="0" smtClean="0">
              <a:latin typeface="Footlight MT Light" pitchFamily="18" charset="0"/>
            </a:endParaRPr>
          </a:p>
          <a:p>
            <a:pPr marL="0" indent="0" algn="just">
              <a:buNone/>
            </a:pPr>
            <a:r>
              <a:rPr lang="en-IE" sz="2600" dirty="0" smtClean="0">
                <a:latin typeface="Footlight MT Light" pitchFamily="18" charset="0"/>
              </a:rPr>
              <a:t>How </a:t>
            </a:r>
            <a:r>
              <a:rPr lang="en-IE" sz="2600" dirty="0">
                <a:latin typeface="Footlight MT Light" pitchFamily="18" charset="0"/>
              </a:rPr>
              <a:t>this could be </a:t>
            </a:r>
            <a:r>
              <a:rPr lang="en-IE" sz="2600" dirty="0" smtClean="0">
                <a:latin typeface="Footlight MT Light" pitchFamily="18" charset="0"/>
              </a:rPr>
              <a:t>done, given </a:t>
            </a:r>
            <a:r>
              <a:rPr lang="en-IE" sz="2600" dirty="0">
                <a:latin typeface="Footlight MT Light" pitchFamily="18" charset="0"/>
              </a:rPr>
              <a:t>Haiti’s realities and lessons from fighting corruption around the world, is </a:t>
            </a:r>
            <a:r>
              <a:rPr lang="en-IE" sz="2600" dirty="0" smtClean="0">
                <a:latin typeface="Footlight MT Light" pitchFamily="18" charset="0"/>
              </a:rPr>
              <a:t>the subject </a:t>
            </a:r>
            <a:r>
              <a:rPr lang="en-IE" sz="2600" dirty="0">
                <a:latin typeface="Footlight MT Light" pitchFamily="18" charset="0"/>
              </a:rPr>
              <a:t>of this </a:t>
            </a:r>
            <a:r>
              <a:rPr lang="en-IE" sz="2600" dirty="0" smtClean="0">
                <a:latin typeface="Footlight MT Light" pitchFamily="18" charset="0"/>
              </a:rPr>
              <a:t>presentation.</a:t>
            </a:r>
            <a:endParaRPr lang="en-IE" sz="2600" dirty="0">
              <a:latin typeface="Footlight MT Light" pitchFamily="18" charset="0"/>
            </a:endParaRPr>
          </a:p>
        </p:txBody>
      </p:sp>
    </p:spTree>
    <p:extLst>
      <p:ext uri="{BB962C8B-B14F-4D97-AF65-F5344CB8AC3E}">
        <p14:creationId xmlns:p14="http://schemas.microsoft.com/office/powerpoint/2010/main" val="18126492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270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t>Corruption has Worsened</a:t>
            </a:r>
            <a:br>
              <a:rPr lang="en-IE" b="1" dirty="0" smtClean="0"/>
            </a:br>
            <a:endParaRPr lang="en-IE" dirty="0"/>
          </a:p>
        </p:txBody>
      </p:sp>
      <p:sp>
        <p:nvSpPr>
          <p:cNvPr id="3" name="Content Placeholder 2"/>
          <p:cNvSpPr>
            <a:spLocks noGrp="1"/>
          </p:cNvSpPr>
          <p:nvPr>
            <p:ph idx="1"/>
          </p:nvPr>
        </p:nvSpPr>
        <p:spPr/>
        <p:txBody>
          <a:bodyPr>
            <a:noAutofit/>
          </a:bodyPr>
          <a:lstStyle/>
          <a:p>
            <a:pPr marL="0" indent="0" algn="just">
              <a:buNone/>
            </a:pPr>
            <a:r>
              <a:rPr lang="en-IE" sz="2200" dirty="0" smtClean="0"/>
              <a:t>An analysis of the report by the Chairman of the Port-au-Prince Bar Association, Stanley Gaston, found that a 2012 analysis of corruption in Haiti would be even worse, taking into account recent events.</a:t>
            </a:r>
          </a:p>
          <a:p>
            <a:pPr marL="0" indent="0" algn="just">
              <a:buNone/>
            </a:pPr>
            <a:r>
              <a:rPr lang="en-IE" sz="2200" dirty="0" smtClean="0"/>
              <a:t>”For the year 2012, the report is going to be even more grave because if you look at all the scandals that we are faced with today.”</a:t>
            </a:r>
          </a:p>
          <a:p>
            <a:pPr marL="0" indent="0" algn="just">
              <a:buNone/>
            </a:pPr>
            <a:r>
              <a:rPr lang="en-IE" sz="2200" dirty="0" smtClean="0"/>
              <a:t>”If you look at the comportment of the parliamentarians. You get the impression that in the Haitian Parliament things are done by what you are offering. This means to say, in this country everything is money. There isn’t value in any other thing.”</a:t>
            </a:r>
          </a:p>
          <a:p>
            <a:pPr marL="0" indent="0" algn="just">
              <a:buNone/>
            </a:pPr>
            <a:r>
              <a:rPr lang="en-IE" sz="2200" dirty="0" smtClean="0"/>
              <a:t>”In the executive government there is the same perception, on the level of the judiciary it is the same perception, this makes more than 10 years that Haiti has been given the last place in the international reports.”</a:t>
            </a:r>
          </a:p>
        </p:txBody>
      </p:sp>
    </p:spTree>
    <p:extLst>
      <p:ext uri="{BB962C8B-B14F-4D97-AF65-F5344CB8AC3E}">
        <p14:creationId xmlns:p14="http://schemas.microsoft.com/office/powerpoint/2010/main" val="41087870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
                                            <p:txEl>
                                              <p:pRg st="1" end="1"/>
                                            </p:txEl>
                                          </p:spTgt>
                                        </p:tgtEl>
                                        <p:attrNameLst>
                                          <p:attrName>ppt_w</p:attrName>
                                        </p:attrNameLst>
                                      </p:cBhvr>
                                      <p:tavLst>
                                        <p:tav tm="0">
                                          <p:val>
                                            <p:strVal val="ppt_w"/>
                                          </p:val>
                                        </p:tav>
                                        <p:tav tm="100000">
                                          <p:val>
                                            <p:fltVal val="0"/>
                                          </p:val>
                                        </p:tav>
                                      </p:tavLst>
                                    </p:anim>
                                    <p:anim calcmode="lin" valueType="num">
                                      <p:cBhvr>
                                        <p:cTn id="15" dur="1000"/>
                                        <p:tgtEl>
                                          <p:spTgt spid="3">
                                            <p:txEl>
                                              <p:pRg st="1" end="1"/>
                                            </p:txEl>
                                          </p:spTgt>
                                        </p:tgtEl>
                                        <p:attrNameLst>
                                          <p:attrName>ppt_h</p:attrName>
                                        </p:attrNameLst>
                                      </p:cBhvr>
                                      <p:tavLst>
                                        <p:tav tm="0">
                                          <p:val>
                                            <p:strVal val="ppt_h"/>
                                          </p:val>
                                        </p:tav>
                                        <p:tav tm="100000">
                                          <p:val>
                                            <p:fltVal val="0"/>
                                          </p:val>
                                        </p:tav>
                                      </p:tavLst>
                                    </p:anim>
                                    <p:anim calcmode="lin" valueType="num">
                                      <p:cBhvr>
                                        <p:cTn id="16"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17" dur="1000"/>
                                        <p:tgtEl>
                                          <p:spTgt spid="3">
                                            <p:txEl>
                                              <p:pRg st="1" end="1"/>
                                            </p:txEl>
                                          </p:spTgt>
                                        </p:tgtEl>
                                      </p:cBhvr>
                                    </p:animEffect>
                                    <p:set>
                                      <p:cBhvr>
                                        <p:cTn id="1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3">
                                            <p:txEl>
                                              <p:pRg st="2" end="2"/>
                                            </p:txEl>
                                          </p:spTgt>
                                        </p:tgtEl>
                                        <p:attrNameLst>
                                          <p:attrName>ppt_w</p:attrName>
                                        </p:attrNameLst>
                                      </p:cBhvr>
                                      <p:tavLst>
                                        <p:tav tm="0">
                                          <p:val>
                                            <p:strVal val="ppt_w"/>
                                          </p:val>
                                        </p:tav>
                                        <p:tav tm="100000">
                                          <p:val>
                                            <p:fltVal val="0"/>
                                          </p:val>
                                        </p:tav>
                                      </p:tavLst>
                                    </p:anim>
                                    <p:anim calcmode="lin" valueType="num">
                                      <p:cBhvr>
                                        <p:cTn id="23" dur="1000"/>
                                        <p:tgtEl>
                                          <p:spTgt spid="3">
                                            <p:txEl>
                                              <p:pRg st="2" end="2"/>
                                            </p:txEl>
                                          </p:spTgt>
                                        </p:tgtEl>
                                        <p:attrNameLst>
                                          <p:attrName>ppt_h</p:attrName>
                                        </p:attrNameLst>
                                      </p:cBhvr>
                                      <p:tavLst>
                                        <p:tav tm="0">
                                          <p:val>
                                            <p:strVal val="ppt_h"/>
                                          </p:val>
                                        </p:tav>
                                        <p:tav tm="100000">
                                          <p:val>
                                            <p:fltVal val="0"/>
                                          </p:val>
                                        </p:tav>
                                      </p:tavLst>
                                    </p:anim>
                                    <p:anim calcmode="lin" valueType="num">
                                      <p:cBhvr>
                                        <p:cTn id="2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5" dur="1000"/>
                                        <p:tgtEl>
                                          <p:spTgt spid="3">
                                            <p:txEl>
                                              <p:pRg st="2" end="2"/>
                                            </p:txEl>
                                          </p:spTgt>
                                        </p:tgtEl>
                                      </p:cBhvr>
                                    </p:animEffect>
                                    <p:set>
                                      <p:cBhvr>
                                        <p:cTn id="26"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3">
                                            <p:txEl>
                                              <p:pRg st="3" end="3"/>
                                            </p:txEl>
                                          </p:spTgt>
                                        </p:tgtEl>
                                        <p:attrNameLst>
                                          <p:attrName>ppt_w</p:attrName>
                                        </p:attrNameLst>
                                      </p:cBhvr>
                                      <p:tavLst>
                                        <p:tav tm="0">
                                          <p:val>
                                            <p:strVal val="ppt_w"/>
                                          </p:val>
                                        </p:tav>
                                        <p:tav tm="100000">
                                          <p:val>
                                            <p:fltVal val="0"/>
                                          </p:val>
                                        </p:tav>
                                      </p:tavLst>
                                    </p:anim>
                                    <p:anim calcmode="lin" valueType="num">
                                      <p:cBhvr>
                                        <p:cTn id="31" dur="1000"/>
                                        <p:tgtEl>
                                          <p:spTgt spid="3">
                                            <p:txEl>
                                              <p:pRg st="3" end="3"/>
                                            </p:txEl>
                                          </p:spTgt>
                                        </p:tgtEl>
                                        <p:attrNameLst>
                                          <p:attrName>ppt_h</p:attrName>
                                        </p:attrNameLst>
                                      </p:cBhvr>
                                      <p:tavLst>
                                        <p:tav tm="0">
                                          <p:val>
                                            <p:strVal val="ppt_h"/>
                                          </p:val>
                                        </p:tav>
                                        <p:tav tm="100000">
                                          <p:val>
                                            <p:fltVal val="0"/>
                                          </p:val>
                                        </p:tav>
                                      </p:tavLst>
                                    </p:anim>
                                    <p:anim calcmode="lin" valueType="num">
                                      <p:cBhvr>
                                        <p:cTn id="32"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3" end="3"/>
                                            </p:txEl>
                                          </p:spTgt>
                                        </p:tgtEl>
                                      </p:cBhvr>
                                    </p:animEffect>
                                    <p:set>
                                      <p:cBhvr>
                                        <p:cTn id="34"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2"/>
                                        </p:tgtEl>
                                        <p:attrNameLst>
                                          <p:attrName>r</p:attrName>
                                        </p:attrNameLst>
                                      </p:cBhvr>
                                    </p:animRot>
                                    <p:animRot by="-240000">
                                      <p:cBhvr>
                                        <p:cTn id="39" dur="200" fill="hold">
                                          <p:stCondLst>
                                            <p:cond delay="200"/>
                                          </p:stCondLst>
                                        </p:cTn>
                                        <p:tgtEl>
                                          <p:spTgt spid="2"/>
                                        </p:tgtEl>
                                        <p:attrNameLst>
                                          <p:attrName>r</p:attrName>
                                        </p:attrNameLst>
                                      </p:cBhvr>
                                    </p:animRot>
                                    <p:animRot by="240000">
                                      <p:cBhvr>
                                        <p:cTn id="40" dur="200" fill="hold">
                                          <p:stCondLst>
                                            <p:cond delay="400"/>
                                          </p:stCondLst>
                                        </p:cTn>
                                        <p:tgtEl>
                                          <p:spTgt spid="2"/>
                                        </p:tgtEl>
                                        <p:attrNameLst>
                                          <p:attrName>r</p:attrName>
                                        </p:attrNameLst>
                                      </p:cBhvr>
                                    </p:animRot>
                                    <p:animRot by="-240000">
                                      <p:cBhvr>
                                        <p:cTn id="41" dur="200" fill="hold">
                                          <p:stCondLst>
                                            <p:cond delay="600"/>
                                          </p:stCondLst>
                                        </p:cTn>
                                        <p:tgtEl>
                                          <p:spTgt spid="2"/>
                                        </p:tgtEl>
                                        <p:attrNameLst>
                                          <p:attrName>r</p:attrName>
                                        </p:attrNameLst>
                                      </p:cBhvr>
                                    </p:animRot>
                                    <p:animRot by="120000">
                                      <p:cBhvr>
                                        <p:cTn id="4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Rectangle 3"/>
          <p:cNvSpPr/>
          <p:nvPr/>
        </p:nvSpPr>
        <p:spPr>
          <a:xfrm>
            <a:off x="2286000" y="2413338"/>
            <a:ext cx="4572000" cy="646331"/>
          </a:xfrm>
          <a:prstGeom prst="rect">
            <a:avLst/>
          </a:prstGeom>
        </p:spPr>
        <p:txBody>
          <a:bodyPr>
            <a:spAutoFit/>
          </a:bodyPr>
          <a:lstStyle/>
          <a:p>
            <a:r>
              <a:rPr lang="en-IE" dirty="0"/>
              <a:t/>
            </a:r>
            <a:br>
              <a:rPr lang="en-IE" dirty="0"/>
            </a:br>
            <a:endParaRPr lang="en-IE" dirty="0"/>
          </a:p>
        </p:txBody>
      </p:sp>
    </p:spTree>
    <p:extLst>
      <p:ext uri="{BB962C8B-B14F-4D97-AF65-F5344CB8AC3E}">
        <p14:creationId xmlns:p14="http://schemas.microsoft.com/office/powerpoint/2010/main" val="36841133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Corruption.</a:t>
            </a:r>
            <a:endParaRPr lang="en-IE" dirty="0"/>
          </a:p>
        </p:txBody>
      </p:sp>
      <p:sp>
        <p:nvSpPr>
          <p:cNvPr id="3" name="Content Placeholder 2"/>
          <p:cNvSpPr>
            <a:spLocks noGrp="1"/>
          </p:cNvSpPr>
          <p:nvPr>
            <p:ph idx="1"/>
          </p:nvPr>
        </p:nvSpPr>
        <p:spPr/>
        <p:txBody>
          <a:bodyPr>
            <a:normAutofit lnSpcReduction="10000"/>
          </a:bodyPr>
          <a:lstStyle/>
          <a:p>
            <a:pPr marL="0" indent="0">
              <a:buNone/>
            </a:pPr>
            <a:r>
              <a:rPr lang="en-IE" dirty="0" smtClean="0"/>
              <a:t>Political corruption is a common problem in Haiti. The country has consistently ranked as one of the most corrupt nations according to the Corruption Perceptions Index, a measure of perceived political corruption. In 2006, Haiti was ranked as the most corrupt nation out of the 163 that were surveyed for the Index.</a:t>
            </a:r>
            <a:r>
              <a:rPr lang="en-IE" baseline="30000" dirty="0" smtClean="0"/>
              <a:t> </a:t>
            </a:r>
            <a:r>
              <a:rPr lang="en-IE" dirty="0" smtClean="0"/>
              <a:t>The International Red Cross reported that Haiti was 155th out of 159 countries in a similar survey of corrupt countries.</a:t>
            </a:r>
            <a:endParaRPr lang="en-IE" dirty="0"/>
          </a:p>
        </p:txBody>
      </p:sp>
    </p:spTree>
    <p:extLst>
      <p:ext uri="{BB962C8B-B14F-4D97-AF65-F5344CB8AC3E}">
        <p14:creationId xmlns:p14="http://schemas.microsoft.com/office/powerpoint/2010/main" val="4386736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rgbClr val="7030A0"/>
                                      </p:to>
                                    </p:animClr>
                                    <p:animClr clrSpc="rgb" dir="cw">
                                      <p:cBhvr>
                                        <p:cTn id="7" dur="250" autoRev="1" fill="remove"/>
                                        <p:tgtEl>
                                          <p:spTgt spid="2"/>
                                        </p:tgtEl>
                                        <p:attrNameLst>
                                          <p:attrName>fillcolor</p:attrName>
                                        </p:attrNameLst>
                                      </p:cBhvr>
                                      <p:to>
                                        <a:srgbClr val="7030A0"/>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7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4358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840</Words>
  <Application>Microsoft Office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Addressing Corruption In Haiti: An Overview.</vt:lpstr>
      <vt:lpstr>PowerPoint Presentation</vt:lpstr>
      <vt:lpstr>Corruption has Worsened </vt:lpstr>
      <vt:lpstr>PowerPoint Presentation</vt:lpstr>
      <vt:lpstr>Corruption.</vt:lpstr>
      <vt:lpstr>PowerPoint Presentation</vt:lpstr>
      <vt:lpstr>Quotes ^.^</vt:lpstr>
      <vt:lpstr>PowerPoint Presentation</vt:lpstr>
      <vt:lpstr>PowerPoint Presentation</vt:lpstr>
      <vt:lpstr>PowerPoint Presentation</vt:lpstr>
      <vt:lpstr>PowerPoint Presentation</vt:lpstr>
      <vt:lpstr>PowerPoint Presentation</vt:lpstr>
      <vt:lpstr>The Haitian Presidential Palace</vt:lpstr>
      <vt:lpstr>The Cathedral in Port-au-Prince Before</vt:lpstr>
      <vt:lpstr>The Remains…</vt:lpstr>
      <vt:lpstr> Rubble: Earthquake damage in downtown Port Au Prince, Haiti, in January 2010 Haiti is destroyed to this day.. They’re trying to rebuild their home with what little resources they have left.. </vt:lpstr>
      <vt:lpstr>PowerPoint Presentation</vt:lpstr>
      <vt:lpstr>PowerPoint Presentation</vt:lpstr>
      <vt:lpstr>PowerPoint Presentation</vt:lpstr>
      <vt:lpstr>PowerPoint Presentation</vt:lpstr>
      <vt:lpstr>By Sabrina dempsey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Dempsey</dc:creator>
  <cp:lastModifiedBy>Sabrina Dempsey</cp:lastModifiedBy>
  <cp:revision>22</cp:revision>
  <dcterms:created xsi:type="dcterms:W3CDTF">2012-09-19T10:31:44Z</dcterms:created>
  <dcterms:modified xsi:type="dcterms:W3CDTF">2012-11-07T12:12:45Z</dcterms:modified>
</cp:coreProperties>
</file>