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72" r:id="rId2"/>
    <p:sldId id="256" r:id="rId3"/>
    <p:sldId id="257" r:id="rId4"/>
    <p:sldId id="258" r:id="rId5"/>
    <p:sldId id="259" r:id="rId6"/>
    <p:sldId id="260" r:id="rId7"/>
    <p:sldId id="261" r:id="rId8"/>
    <p:sldId id="262" r:id="rId9"/>
    <p:sldId id="263"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A2314-E554-4942-8B79-0E49D2255BAA}"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80838-E8D5-40A8-9DB2-223BFF7C68AF}" type="slidenum">
              <a:rPr lang="en-US" smtClean="0"/>
              <a:t>‹#›</a:t>
            </a:fld>
            <a:endParaRPr lang="en-US"/>
          </a:p>
        </p:txBody>
      </p:sp>
    </p:spTree>
    <p:extLst>
      <p:ext uri="{BB962C8B-B14F-4D97-AF65-F5344CB8AC3E}">
        <p14:creationId xmlns:p14="http://schemas.microsoft.com/office/powerpoint/2010/main" val="399442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Decumanus_Maximu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en.wikipedia.org/wiki/Cardo"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time of the eruption, the town may have had some 20,000 inhabitants, and was located in an area in which Romans had their holiday villas. Prof. William Abbott explains, "At the time of the eruption, Pompeii had reached its high point in society as many Romans frequently visited Pompeii on vacations." It is the only ancient town of which the whole topographic structure is known precisely as it was, with no later modifications or additions. Due to the difficult terrain it was not distributed on a regular plan as most Roman towns but its streets are straight and laid out in a grid in the Roman tradition; they are laid with polygonal stones, and have houses and shops on both sides of the street. It followed its </a:t>
            </a:r>
            <a:r>
              <a:rPr lang="en-US" dirty="0" smtClean="0">
                <a:hlinkClick r:id="rId3" tooltip="Decumanus Maximus"/>
              </a:rPr>
              <a:t>decumanus</a:t>
            </a:r>
            <a:r>
              <a:rPr lang="en-US" dirty="0" smtClean="0"/>
              <a:t> and its </a:t>
            </a:r>
            <a:r>
              <a:rPr lang="en-US" dirty="0" smtClean="0">
                <a:hlinkClick r:id="rId4" tooltip="Cardo"/>
              </a:rPr>
              <a:t>cardo</a:t>
            </a:r>
            <a:r>
              <a:rPr lang="en-US" dirty="0" smtClean="0"/>
              <a:t>, centered on the forum. At the time of the eruption, the town may have had some 20,000 inhabitants, and was located in an area in which Romans had their holiday villas. Prof. William Abbott explains, "At the time of the eruption, Pompeii had reached its high point in society as many Romans frequently visited Pompeii on vacations." It is the only ancient town of which the whole topographic structure is known precisely as it was, with no later modifications or additions. Due to the difficult terrain it was not distributed on a regular plan as most Roman towns but its streets are straight and laid out in a grid in the Roman tradition; they are laid with polygonal stones, and have houses and shops on both sides of the street. It followed its </a:t>
            </a:r>
            <a:r>
              <a:rPr lang="en-US" dirty="0" smtClean="0">
                <a:hlinkClick r:id="rId3" tooltip="Decumanus Maximus"/>
              </a:rPr>
              <a:t>decumanus</a:t>
            </a:r>
            <a:r>
              <a:rPr lang="en-US" dirty="0" smtClean="0"/>
              <a:t> and its </a:t>
            </a:r>
            <a:r>
              <a:rPr lang="en-US" dirty="0" smtClean="0">
                <a:hlinkClick r:id="rId4" tooltip="Cardo"/>
              </a:rPr>
              <a:t>cardo</a:t>
            </a:r>
            <a:r>
              <a:rPr lang="en-US" dirty="0" smtClean="0"/>
              <a:t>, centered on the forum. At the time of the eruption, the town may have had some 20,000 inhabitants, and was located in an area in which Romans had their holiday villas. Prof. William Abbott explains, "At the time of the eruption, Pompeii had reached its high point in society as many Romans frequently visited Pompeii on vacations." It is the only ancient town of which the whole topographic structure is known precisely as it was, with no later modifications or additions. Due to the difficult terrain it was not distributed on a regular plan as most Roman towns but its streets are straight and laid out in a grid in the Roman tradition; they are laid with polygonal stones, and have houses and shops on both sides of the street. It followed its </a:t>
            </a:r>
            <a:r>
              <a:rPr lang="en-US" dirty="0" smtClean="0">
                <a:hlinkClick r:id="rId3" tooltip="Decumanus Maximus"/>
              </a:rPr>
              <a:t>decumanus</a:t>
            </a:r>
            <a:r>
              <a:rPr lang="en-US" dirty="0" smtClean="0"/>
              <a:t> and its </a:t>
            </a:r>
            <a:r>
              <a:rPr lang="en-US" dirty="0" smtClean="0">
                <a:hlinkClick r:id="rId4" tooltip="Cardo"/>
              </a:rPr>
              <a:t>cardo</a:t>
            </a:r>
            <a:r>
              <a:rPr lang="en-US" dirty="0" smtClean="0"/>
              <a:t>, centered on the forum.</a:t>
            </a:r>
            <a:endParaRPr lang="en-US" dirty="0"/>
          </a:p>
        </p:txBody>
      </p:sp>
      <p:sp>
        <p:nvSpPr>
          <p:cNvPr id="4" name="Slide Number Placeholder 3"/>
          <p:cNvSpPr>
            <a:spLocks noGrp="1"/>
          </p:cNvSpPr>
          <p:nvPr>
            <p:ph type="sldNum" sz="quarter" idx="10"/>
          </p:nvPr>
        </p:nvSpPr>
        <p:spPr/>
        <p:txBody>
          <a:bodyPr/>
          <a:lstStyle/>
          <a:p>
            <a:fld id="{1F880838-E8D5-40A8-9DB2-223BFF7C68AF}" type="slidenum">
              <a:rPr lang="en-US" smtClean="0"/>
              <a:t>8</a:t>
            </a:fld>
            <a:endParaRPr lang="en-US"/>
          </a:p>
        </p:txBody>
      </p:sp>
    </p:spTree>
    <p:extLst>
      <p:ext uri="{BB962C8B-B14F-4D97-AF65-F5344CB8AC3E}">
        <p14:creationId xmlns:p14="http://schemas.microsoft.com/office/powerpoint/2010/main" val="2186344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6B38BC2-E8F9-4576-99F9-A4B0A6BDB8D6}" type="datetimeFigureOut">
              <a:rPr lang="en-IE" smtClean="0"/>
              <a:t>07/11/2012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F99B1B-920D-4624-8DC7-14D64DA1AF6D}" type="slidenum">
              <a:rPr lang="en-IE" smtClean="0"/>
              <a:t>‹#›</a:t>
            </a:fld>
            <a:endParaRPr lang="en-IE"/>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38BC2-E8F9-4576-99F9-A4B0A6BDB8D6}" type="datetimeFigureOut">
              <a:rPr lang="en-IE" smtClean="0"/>
              <a:t>07/11/2012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38BC2-E8F9-4576-99F9-A4B0A6BDB8D6}" type="datetimeFigureOut">
              <a:rPr lang="en-IE" smtClean="0"/>
              <a:t>07/11/2012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6B38BC2-E8F9-4576-99F9-A4B0A6BDB8D6}" type="datetimeFigureOut">
              <a:rPr lang="en-IE" smtClean="0"/>
              <a:t>07/11/2012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F99B1B-920D-4624-8DC7-14D64DA1AF6D}" type="slidenum">
              <a:rPr lang="en-IE" smtClean="0"/>
              <a:t>‹#›</a:t>
            </a:fld>
            <a:endParaRPr lang="en-IE"/>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38BC2-E8F9-4576-99F9-A4B0A6BDB8D6}" type="datetimeFigureOut">
              <a:rPr lang="en-IE" smtClean="0"/>
              <a:t>07/11/2012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6B38BC2-E8F9-4576-99F9-A4B0A6BDB8D6}" type="datetimeFigureOut">
              <a:rPr lang="en-IE" smtClean="0"/>
              <a:t>07/11/2012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6B38BC2-E8F9-4576-99F9-A4B0A6BDB8D6}" type="datetimeFigureOut">
              <a:rPr lang="en-IE" smtClean="0"/>
              <a:t>07/11/2012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B38BC2-E8F9-4576-99F9-A4B0A6BDB8D6}" type="datetimeFigureOut">
              <a:rPr lang="en-IE" smtClean="0"/>
              <a:t>07/11/2012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38BC2-E8F9-4576-99F9-A4B0A6BDB8D6}" type="datetimeFigureOut">
              <a:rPr lang="en-IE" smtClean="0"/>
              <a:t>07/11/2012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38BC2-E8F9-4576-99F9-A4B0A6BDB8D6}" type="datetimeFigureOut">
              <a:rPr lang="en-IE" smtClean="0"/>
              <a:t>07/11/2012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38BC2-E8F9-4576-99F9-A4B0A6BDB8D6}" type="datetimeFigureOut">
              <a:rPr lang="en-IE" smtClean="0"/>
              <a:t>07/11/2012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7F99B1B-920D-4624-8DC7-14D64DA1AF6D}"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6B38BC2-E8F9-4576-99F9-A4B0A6BDB8D6}" type="datetimeFigureOut">
              <a:rPr lang="en-IE" smtClean="0"/>
              <a:t>07/11/2012</a:t>
            </a:fld>
            <a:endParaRPr lang="en-IE"/>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IE"/>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7F99B1B-920D-4624-8DC7-14D64DA1AF6D}" type="slidenum">
              <a:rPr lang="en-IE" smtClean="0"/>
              <a:t>‹#›</a:t>
            </a:fld>
            <a:endParaRPr lang="en-IE"/>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59632" y="4581128"/>
            <a:ext cx="6400800" cy="1752600"/>
          </a:xfrm>
        </p:spPr>
        <p:txBody>
          <a:bodyPr>
            <a:normAutofit/>
          </a:bodyPr>
          <a:lstStyle/>
          <a:p>
            <a:r>
              <a:rPr lang="en-US" sz="3200" dirty="0" smtClean="0"/>
              <a:t>Ryan McCarthy</a:t>
            </a:r>
            <a:endParaRPr lang="en-US" sz="3200" dirty="0"/>
          </a:p>
        </p:txBody>
      </p:sp>
      <p:sp>
        <p:nvSpPr>
          <p:cNvPr id="3" name="Title 2"/>
          <p:cNvSpPr>
            <a:spLocks noGrp="1"/>
          </p:cNvSpPr>
          <p:nvPr>
            <p:ph type="ctrTitle"/>
          </p:nvPr>
        </p:nvSpPr>
        <p:spPr/>
        <p:txBody>
          <a:bodyPr/>
          <a:lstStyle/>
          <a:p>
            <a:r>
              <a:rPr lang="en-US" sz="7200" dirty="0" smtClean="0"/>
              <a:t>Pompeii VOLCANO</a:t>
            </a:r>
            <a:endParaRPr lang="en-US" sz="7200" dirty="0"/>
          </a:p>
        </p:txBody>
      </p:sp>
    </p:spTree>
    <p:extLst>
      <p:ext uri="{BB962C8B-B14F-4D97-AF65-F5344CB8AC3E}">
        <p14:creationId xmlns:p14="http://schemas.microsoft.com/office/powerpoint/2010/main" val="34895505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Bodies casted in ash</a:t>
            </a:r>
            <a:endParaRPr lang="en-US" dirty="0"/>
          </a:p>
        </p:txBody>
      </p:sp>
      <p:sp>
        <p:nvSpPr>
          <p:cNvPr id="3" name="AutoShape 2"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155575" y="-8302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307975" y="-6778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460375" y="-5254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612775" y="-3730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765175" y="-2206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data:image/jpeg;base64,/9j/4AAQSkZJRgABAQAAAQABAAD/2wCEAAkGBhQSERUUEhMWFRUUFxoWGRcYGRcdGBobGBoaHRcZHRwXHCYeGBwkGxgaHy8gJCcpLCwsGh4xNTAqNSYrLCkBCQoKDgwOGg8PFywcHBwsLCwpKSksLCwpLCksLCwsKSwsLCwpLCwsLCwsLCwsLCwpLCksLCwpLCwpKSwsKSwpLP/AABEIALcBFAMBIgACEQEDEQH/xAAbAAACAwEBAQAAAAAAAAAAAAAEBQIDBgABB//EAD4QAAECBAQEBAUDBAIBAgcAAAECEQADITEEEkFRBSJhcYGRofATMrHB0Qbh8RRCUmIjgnIVMwcWU5KissL/xAAYAQEBAQEBAAAAAAAAAAAAAAABAAIDBP/EAB0RAQEBAAMBAQEBAAAAAAAAAAABEQISITFBUQP/2gAMAwEAAhEDEQA/AMliFFMk1Zqk7bNt73iqRJK0S0pVzAgsTzEAtY7/ADeEFYPhcpgWz6819wD4fWC8NMSpRShAQUMHqSzUFT8wu5+8ZxKMQpSnSRRgkKI0Zm8Tr3gTFYhaVABmUQAWcB2D9IbzUhJzKNFNeh8a/SFXGZBKCx1ArYAmle521EKWBKZSSmWPiLWoPmDk5nLsNA2m0eYxUwLCAsGhL7Dq9q6doXy0mXMdIIoASaVBP03gzFupZ5mADltmYePSJnlcmg5iiBd63BLnz/Ee4hICXJUKuoPpsN3dnihTEggEl+juEjQWPTeKeI4hJ5QKvfSnT3cxM8Xs3GKWp8oBIDAVLMb+EWYWYpK2CNC1DWz++kbf9GfpWWZSJk+qplUpBKQlFgpRDZipgQLAVLksC+KcKlEEplJQzjlatLk3DmvlSJ0YjCTg6lKqoU2bejQJMnkq5Xrcmwpt5Qwx2FEkuHZRvr1Bb35QuE11EuBQBtNoklOBzuQ/KNOm3g8VDDkJOh23dmi9UxSsp20s7WroIpUt1gPc1Js/SLQPkqJQHNRQ7d+gaKMTi0jrTTtAmFmq5itVXZhuCbbxcpY2HgLwpCSVKJADAjXtQtBGGkBwFKJDuXYBotwzLqwDAGhL62FoGWmqn/1ID6H5j3dhB6huHlihBAYtlbTQ/eCJk3MObR6UqRcwHJynKl2LuewvB06S55RShb+e0SeypSVkKGlH/aAsbhDUvRmbW/7wfw/DtUmhow7RDiKOQUc0pesP4zyAYOcUKPNmGl/F/B6doOTjkzHDsdu23jCNazcdbaRETavBolMcUeY1LtZqQsTKUVEJb33gxeKBqK08BSCsOhK5iSlOUBIBtfdhtvAJPVeFcJAUGIo3a0Ey5ZUWFaVhlh8IFE0B8a0F/u0RlyQhRD3t4/WLHXQCsKU2r7/iL5KjR3DHw6hoOTJepAiWIw4GxHT3aHACM0X+Xy39IWz5bnMCokXtUWb1FYL4hIAWb0qL+6RWJW2vv7wJelRIAdi1ae6PAhk1bzPf6QfLkmua5A266ipiExIHd4foBGXoztTX8R0WjXMl6mvsUjoQlwyYpKSsnq1wAHp5P59oY8G/92YXb4jLboBVvIW3F2juHSkqLGwSEnZ6u22h0iU2agHkZLXo76UJqBR4J/Wx05XJkVXIosSwYFTu+9+sK8dLRMStJVUsXvYhr3NGYQPieIrOUI/yYk1ozu2tT5tEMXjStIICaMW0clmGg/cRIGPkAIerf6pDkZqxRPxk1SmAAJozWDbjxgsY02yO6in6bbjWLpWHUGQkDOTQC/No+w+8LHL2E86QpRys6izBO9fMvc9I0vB/0SSkGfT/AEBq3+yhbsPMWjR8H/TqJHORmmENm26J276w1QQLxk8ZgtEgEBKQzBhSzBgB5Qsxxygg3UfL9qQV/XBJoWfyHe+sUYvFUJaoDlRIb0iaY3j+HBSS5e496axlZx5QEBiSxUS+lfoY0nGMQShRDqF308++20Z6XiswSNjUb1H7+cKV/wBRkTkSpyP7j9omiS9tN/XvDLjCUcoygMPSvreFxKkaitmv0eNzGVSswuLnxePVum7vs3eGvD8MMhWps1BXT3rFGNlMo6sx+jQFVhQCFAZh9T/AiU2UEnKASSzq8/K9otwsoqJAvro3aCZRUolKLAHt17wJTwyQVE5dHJvbaPMTjVpXulSQAQPEj94Z8KRcFVWOvZ26wt4jLUkgE0q7AW/OkTN+OwnECmrvo2rb+UeT8TeubobVt5XheVEKTQtr77ROeSCopNNvekDna9ROqXAqLV8DFSi7sKBL+oiJIcZa0pXX7xBb69H8bW6CBLlLag7+/rB3BFjPUi2o9N9YXZCRmr0b7NBmDcLDO55WLl3Nu8JlaxM1IS6tOmkCY45mcVc+lvrHcOxyVyzmY6MNdqPV7xCWfisflSHABuQ+vXTwhvx0lRTPUB82r+G3lDKRigwD29jo8BrwzByQR7MVUr2pGdxrNE4iWFAgD3p76wDhZRzCkWpnABi7FwOho1Pdo9+Imho9yH9PP3WH6FqyR78qwLiEl939W+0FKnhiTWrUq77eMD5FFiqhJtsBaGgIUDVIjoJzX76B/UR7FiEqmFCcyWzTEjl0cA16UHpAGDkKWTnFxYa11/H4i3FYtKCl6czUFWJfSBf/AFQIDIPMsvlap1G539YNIjiK8jJBAsTYu9vRvWFEqUtUxSklSUhik2S4I8LEwz4msquHJAtUa6eLnvCzDrBSMqV5a5lEfTtGmOVsniw4zICkEL6gMe/T+I3H6W4YSn46wHVRI/xTqR3byA3jA/0pCwlqOEm71j7CGQgAWTS3kPIRk8ffVOKOUO9IVYvFMDX9usE4vElq2dy9rRiMdxJWImqSk/8AGCXO9be6Q41pljONKA5SzVc630uREU8W+InIzFqpJta249mAjLSA/RvfWAOJ4hIBFyRbaEL+NY3JLKXDroxBfr0HukIJUixEDhBWbnxrDTA4ZQFaiDChjFlRSTdmvR94knBn5nJ0t5mG0zAUhQVLcpDsDpU9KmJJonZVg1qXPb7wwnlJFQ4IPcPaAV4xIoRYMKV90iBxbqCUulmYndtjpWFDJDOxFAny/JNIJlBhR/D1hemYzFw1zRtN4OwuOGVNB9O3hpEhSZmV1ABxQdrH0itaAUuGI0qG2MRXNJBDBgPpVutLwNgpYVLABZOYlvHTp+8GrFeIwAcElyotynvt1aB5+GUlYAHQnzr5Q5wkvlYhr0pTvF5kOSrlD7W7+94GOjNTcH8NbAuG+0eJwZJJZ3H07w5xsqoLVJePZKKliG9Yj1hSqWUpGZIvS/f94ikhgFBzX86+UH42UXtT37eADKNu6oHOx7NSQlNXAqLOPK8Vy8cvKBnOVmLmm/v9o5QKgBU0rT28XycAtanDDKHA3YOB4xHKJwHFlIQUtTTpBmGmlQ9NR9RFvCeGlypTCtPT7vDM0DCgp9ftDjpPC+bg1APcG3SBfh7aQ/zM7/3DXo8B/wBOFKUGLJsfzSneK8WpQGGotqNbzevm0EHEqADtvy1DdHi5UgJDmg3286xQlSXLkBg1L9Q2g1HeGeRmoLnqflYDz+8dFa5TGnvSOgIrFgKSDlAY5h4WYnr6QJh8OPihS0ALQllKu3LRh420aKkzEqlBKZajlKSQqj1FK3va1ax4FT1EhkUBqcwBYbfM5bbbeFPeM1lqYiouT9G7M3XpAnDZRCcp3CiDYg/QC2tQaR0+XMU7FIZxdvGtR8sG8G4aTMSFKCyQwSLMTUvoGH16RCzTngHAjMmfGm1QnmSDZStCd0i/cDYxpVYxIQFE0fxJBZ+neL5eCCj/AKCybJYBg9a9rd6RRxXg4WhjmSasQa9AAfxEpMjF/qTjpUShBHykqOwGkD4NOVIUQB2N+oB07PDEfoUgkomAvqoEOCLUcHaCF/oKZkOacABoEu3mxF7QojxmLSkPmp5RnJs4zVdI+kYb/wCGspP/ALy5kxjUPlTQ9CT6tB8v9H4ZLlMmXTetPE3gtMj5vhJLQ5wwBEH/AKmwctKUiWEpJ1SkClWt2+kAYdTD3941AYyZYZr9O0UcR4cDVJAUNW9DBSFpCCo2SCTsGr3tBeJkpKMyPlKXF7M499Yqoy6UpmJKVC1OxihHA2UCSSNRvtXTePJmGmCapQBCf2hhInKHWAl6eFEA51KIFglnau8WIwpIYgDbtVn2pd9RDdGJSSxoRBBwwOoMSZ/FYKYxdQNqVN+oivh+FUHZVA9dLV+8aX/0gKepHR6RCRwJAVVRNOnXYdYsRZhZClKDAljvSlnI+0H4zCTESiQpKtw3m3k/gIfSMIhDAabaeUKf1DxP4aSkAhwUg28ekWJnJ6y7sBzBIUHY2zeEVLxxCiGYpOV4LkYrM4KR/qWFm3+53i4cPSoBiFOaElgLPTc19IMZRw80qS6n2r7rHTMOTUe/KLMNwvIMpOZP9pchQBbUULEje8FOoupnSKOAXpdyKbVpdosPn6GlYXy/eL5OH5gRS/kP2i9A8hESpuYkEtRNK1cs/SDGr4MmFMtClG+nVz7MSwqs6XIYgPuYEKEqBJLhrnrf7RZh5hEvTbw08KCOkZ15MnKSspUB5UIjpeJdwHILuBTdvWLl4hKkuafZ9aRTIRvr9d/e8UDxSSADcUd9GPbf6RTMwDsxdSiCS3YP9vEmCwVW8e/SOLBWYkkszE6VPbWDEFVOy0zEeEdFs4oepAjosGrJmYEUNUBmYEZ2GjVDipGt4vxUmYtHOM16FnFTYs4BJNKhzHYecqYkAgJLZFJKnNHy6PZg9wYmZrKAUoDlyID3FnrpS5/eOF5ud/0uYAkYXNMUjKEuDUEA0J31du8PeC4aXKJKQpRmZQHDa82jAOkeQMLJmJzF2AbV2V1c2HQBvSNJwhCEyy+UzE1UGtmqPTWNS6OG4NRzNlsGPh49PSJz0KV/d/PhFqV/u+9K6hqkaRCYSnrp+W9I09ACZgylmNPH3rFyVr1r36XiycXAsPpf0P2MdKn0AOjHSx/keURDzsUqhN7/AE/MDYrEv0Dih3Tdxq9PSDMQhiCLgkjtq3eg/wCogCel1ttp3JZx4eXeFEfGOGzJiwUlsum2w8vrCRE1lkEVFI2cxbkvTUGmj/iMN+oUmVNK9HIPnTt/EIrRYKWKONIaFHr22t5RneE43MkQ7lYmtSGp6Vr1/EaBdxfDsoENT7wlWrXqfTX7/wAxoMcqzXcnuGMZ+YkBRAqK17geRp6wF4guog337aQUh9Pu37QvKmNK69xY94dYHhs1RogpBDut0jtYqfw0gTpSzq/p9ILF6fX28FyOAtVah2SPua+kNMLwtBBYEkdTBsOFsye4SKJAA7f7H394WcSkZswIDEXDF3BBPl9o0GJ4SySUlgGc/SEOKmUINCm/vZq/vDLorIKWJSykit0nQ7H9oa4KaoBHKWKS9LgV5Q4HeGuD/T4nEKXQJsBc7l9BDOZ+nJYSGcNZ6trR3pF8X0kkB2UQUl2CSRdnDEeJt+3qgfkYBOpDBr31UCKt1FotxaxKWMwozPsWuX7CnfdolKegCUqdwczl8zA016bNCFTJTVil7NmOYNTbzIrSBcRh1rTQnNmADtcF3ZIBFC7NDTCugcpVRVKgnV6/3NoaRQUkBgDUvS711I7eRixF8nFFJ/utXUM4AtRn+kFZ2T8ihpUKABa/dzR9o0HCsKFNmbMRQFQAGvn1vYQRjcOEEF2UP8SD3700MZWMxMwyVpAJzVzUt09I7E4nKCVGgD+/KD8biASp2zU5glIUGs4FFBn623MZqZxcNlKeZ8hzGmtTozCHWb49wfGebKolWY3NGe3h00hkniCUnv0Nhancxm/isSoBJIc1JLAaAu0WYbE57rdQOgq3pSDazGmmTA/yg+LeFI6E06cAWUpJ7gH6x5BeQ7m2LmFNHZ0vq6QTyjlvWvWkezUZ5QUkhShRRc73vcDQ94A4rM/5l5vmCwQ9U5GLuGqSEpAHnuPMbIXLUClR5gVUoGQHIIH8WaOEmRxzyDeD4xRmJC0qKRmJqSyUMS1Rpp2jW8UkS1lExILrUhDoUpLpUH0IflBofLbK4BRCTkUoKzKBCA5yh3ADsSQWu1O8OlImj4SJc9glm5U1JcnQ6P0vHaR2njRL4khCgkkO6Qf+wVl7fKfKJzp9KvXe4399BGTxGdUzMGUrNlFSkkpzJDUISn5kuzu51EOTMJQCwSQkAgFxRjcX/mNRrjy2iFcpIDuE5qbEtToPsImspdya2v8AmusCInMpmcPVrh9PQV72ilagVOfmAzOPEU6AsPOHHQyTPLubgkP0Y9OgtqBeAccplKUkMpuU9Qz9wxO+kWSVXZjTsKvr5XpYxViCWAuGL7uczjszHxMSVFLhtwH6nMGN6aOOnlmP1HIK5aki60BQ/wCqgGPXRukaIzAS9yL1uB+BXwig8KM+Ygak5lEWAzVppQEDZxEi39D/AKZWuSmdMJSlVUJFyP8AIk2B01IrRxGjm8FAFH8e/sxoZEkJSEsAAAB2FB6BomuQL6WjHatYxeIwbEFYUALFLN/EeSuDSFkmpepclj3aNTPwlzUj6v49Iz/GOGKlnMjQ2/y6iHdGCcNhES/lQlPVIZ/EX7GCVMNW96iM9h+OOzXdiPq/WGCcU5QSbE/gfn+IsI1YcV02i/BS2WC9LdNfCBPjBnB1FttfSGMopdOU2LsLEHf3rAkMeopTR+tfq0Yf9W47Jl+G4Uo0OtDV/D6xtuIha3CQGI66/bw8ozeI/QS5074kycWoAhKbAdSSH6tFEq4DjVZQ+0Ol4qnvwj3D/p9EugBpub+WsWHCgafmHYCbFcM+ITmOVPT5tLbWuYvRhEosPE1J8TB5w4aBiiph1KVER4wtHhUD76wKuaQWiS2dh9qwKlRBLM/X2+ukE/GcAi7/AEr9HEULlhgaCr9K/wAv4RagGKmErzMR7u8ZzjaGmZhY3Gjjt0+kbiRIOUE9e1CxPdo9xH6ZlzFPVL3ym/m4ELNj5o7n1faLZIykFzSpt94+iYj9I4cJyplpoAHrmqP8nJf30jFcS4MZKyxcXTvf+IGbKHM8HR+7P6iOgRU0ku7P7e8dGWMbbHYX+slidLBSVJqktVnCg+lbGAZ5VOlJC2GXOM1WLJs1wQzXY0i/gnHfg4ebJ/uZkE/5KPNbYKzD+IARxHIAcqTnLn/toGZhzaxz48fbv4Oshpw6YiXJZyxYAhy5oCQk3OZ6M9NLxdg8SoLAcBkuFFzmU7a21ajl4BGOcVsWoC/9za6g6/SpiSFpUagtlJYhTEuVXe1jlaj1vHd0yHX9Yc2ZQAUzZX0LKCqPXbvBCuJlaS6bAdgVHlNKAgjR6gwuTNCWpZqAVBNWAQK17CrdIolY9ABahBckpIIdmykhjUuKU9YSeqxDJJcC1gSWPkAXDM9HB6R58TN10DWBBGYdKsemukJsJjFFaMoKgrmUeV02JJJqCwu9fKDpCyMqQyWegOUksNSAcqXG5NjU0CLwU05lORd1MQyEgOS7i3KDsS2kETl8prUvYZgKPoRpq4sWejjYdSGykuFhjlqlLHmSzOKg8zDTVgZ4zCoU4QkJBNcoAJDuRaxYeQu0RRQtJKMrrLmnKB/cC4LAuAnlF3pejjgqk/DSpNcwdw5BalNh00eEaXBIIAADAq5rvmDNQ2GYuTSDeDY9JKkJIOVRZtLcvcfnaCwn6lV3H5grDzqM3vxgBE5hsInLxesYwjZhewr7aF+KSWIUHS/v+YkrFEmkTOIJ06fj28WJiuM8CKlmZLLK11CtqCxqA4ifD+D4lTBSMrF3UoAeDOT5Rr5WGSKgVMEIS1IeywmwnA2+dRJ6UH59YbScKEgABovSmsWImxm20qTIiXwOkWuCdLbxflpvAgipPSA5+EhrNDeEDqQSbUiiJ/guWDPAWJkbCHc0AuLNaBVyxbeNSpnJ6Mp+kLcUvmPn+ffeNDi8M4I2jOY9Ne4+kaZWpmNXx+oMdmZq0B16j+POA1YgjL/5B/SI4lZPKnUjezitPdY1INMBxENkSyiHBrQMak+WkN5OLLOz+6Xp6wk4fhku1AdXAsbD016w5QUpFnrd/tDgHzGKRsR9oxv6kWUEJCgS7segN273+sa/4g+GC518ow/6qnOpAAfK7q3Ggo9OkBpSqSf9B0yvXWoEexET3qoAOdcvbVUewsl4zKVzXXp9B6NBGUpNDQEOSCACd37QXw7hSQgqm50rAC0qT1Og1/mHP6lkhSV5glJJSsMxKlZQLDbXuY47643l7hAMTUklyDZqAh9BZjE5WPKAAAH6kbly4r01vAvDMGZq0ioBUlJVoxIBNaOH+kfZuBfp6ThwyUDMwqRmUa6qNQGL/aNOsjC4PhE9bES5ihlVUoLEHLUukVoKv4Whj/8ALmITzGTMYAVIDipLnKdmoBe0fVggIQpSvmcAbdLxViikJJpoSd/9XOn7Rdm5HyleDmAJdBGZubLQ3cZia8xp1PaCZMkzQVBKiQQ1TzF1NSmlXIbW5jRYrAgBaQnqCaPYkPdiGD/itKJOVYUHsR93PWkPY4XYThc0/MUp8Xrd6Ud+tzB8rgouVFXSgY9rwUFpLFR9/wARMKFQTR3Ju56dA7mLVir+kl2KfOv1if8ARINfhpfcAfiPcVNCSyWVaos5H5PaPfikEpJfTpBpxVKlhyCWYUex2HTvHTQzHrHs5QfQmj7B9z5wDO4gMwY2MWo4w0oKO1zXpoPMRGcpu8Ap4mApLMBzf/qo/wD8wPxHiQNX0tS35gkpMRihFwxVPFqQiw3FAQOVze9GHT7xYriySaMBV2udrv6Q9RpjicSXbfz93i11Cho9W+loTJ4snM4qfe3lFs/jylOFHlT8z0Cdn7172hwHUia6soLvRqC7eT9oZoOUWrSmg6dYymCwhmKTMK5jTKpCVMlm5Cw6B6jWto0aJgYC5G1K70jNicqpuad29IipQFi52Bj3OegHb8x4VMIGlM1Dm8CYhN3Pt4KmrqAL3/L9IW4rGpBaqiBp73H1hiUrnulxc799ozPFTzjt9LmHGLWpiSQkdKnqK2jJcaxqnypFKAm96n6N5xrGVWHnkzFOA1G3s/3hkhnZy/TfyhVw/BlQBCjmJqz9WjTcP4SRTe590jcZFYJBZ1VO4/ikXLS7sf59vF8yUEpYP3+9DEpCMxDVzGut94iuRgv+NjWrjxaMZ+p8BlIVpY13t6tH0eZKYNGJ/Vlincj66RmU2MWVgEgFIrZj+I6K+KzMqgGB5db3MexplozxGXMTKLqTLkuFAsM+QOlJLsamK8TJlzBmKzMmku4PKE7W6j6wvl4X400JlJ/40CiaOSaE7GkOMJw1UuqgJYzBIJoxNjSpuTT7Ry4xykk8SkYMJWmpYFLgWFdK2ArvzC0fU5WIRlclOUgUo43V2qPSPmquFkt/yFDEqYXOUsAkgMkHr9hDIcNVNSRMUVJAcIzGupBd6GtI3Y6xv8PjjND5kZU6Jcgcu73HhreF2PnmZKOUoWAWqU0D82rUG9q+IeDQpMoktmJdKRRKAkMlIGguHgeXgSpitKS9VAhwLl3V5M2pMYxpDF8fQhRCD8Qy25UBSiSQ/MUghID1cg9Nk6cTiVAlQUSupTypAFKas7ekOMTPyqSlASlBQS4AFbBw2hDiPEzcy9WFavShYADUBx6RqSIDgp7oOcKQU3CspBbVJSW1tcUgdXFUhIUCSLOzPrqHNGPjDCXPBQQoMogEBmpUigp38Iswf6ZOJmiZN5ZQAy0GZRIZVSaADzJ6Q+ILwv4k9RCWCUsSS9ALN1/HSL8XLUkk5syjQtYF7fXa3hGpwHCJckZXUpAepJJ1r0BNYz2KSTmFAxLCtakgRmelnDi1sxSxcimr2Zhtcvr50TCpLkpLDqAPNRA9YbTJGY6p6djBEvAIzBRdRSOQE0DmpZqK0JvRg1X0ChJWpMtYCkE5wUqagIYKJzGriwBoq9xHHhy13JI0AEaRU0IDgA5hs9fF/ZiZmczUfbSJMycKU0ILdR6vHKlpGg0hxjTSE8/DkAt3hSuZiQhqMHd3b/rW3eCOFYGZNS/w0AFy7l/9eYgmgan0iiQEls6AoFt6Nv133rDrBYrMpkltGOmwiB5KQAAOgFOkXhhajwrw+KqxDEQYZoBbenibRitCFKipZdmvA0zFZTT3SKBjQO9D+DBiEYiblpr1090hUuYACUBgCXO5fr99opx/Ggk/NZV+r0br62hTicIuapBdQlsSxAqTqAbBtSO0bkGquKcUzjKkFn3v2Av37QrGGUpZ+ISM7KFKUYCxoKn0jRSOGhKiRz2uzh38Gpb8x6VS5iCwdQINtNn91jQW8NwLJFHBD6BobSZAZ6Wt790izhOEeUliwbvV6m+8HDCnX8QWoAuS+gNdvtE1S0pDhkm7gl4K/pgUudej0NdoDxiMoemVgRWrvQXgK/F8TQEpKnSbGhItd9rRkP1CoTTmTUINToSaBm7nyhvik5kCXo1NOZJAD+9IUcYIMokBiFgMN0uVBuz+UMgrFcQShayVEkilwNfF6mOihOGKuZ3zF9vvHRBoZEoy1umiknq9KHvrDdfEVTUhKhUFwWtpe1j4eEDpuSf/ACL9S/3+kGYOVq4szAEnzsO0FyTa53Po7CoYV0v5U+0MJEwB+u5vT8QmlqI1PpYmLsTiVBIS4KSkvuktQ9no7Q/jVuRosJPK0FST8pY7UH7e2j3FYtkVFaJBo5pb0NTGdwmMCGILBshS4Yl3LPW/gxNIPkYhWagKg2YAh6l3Ne7QY1L4H4lxAOwuVMnQFRCVfNqCx9YUcZ45MkCUhCUlRBcjmoGOmhL1f+0w9PDSopM5zkUVA5RlfLQncVNOnaDuG8I+MStQATmoxrTR7DYit94fhK/0rgp+KJmzgUoNK8pOU2SkaOGJJtSN7hsUhBOUOUCwvWgbppvFA5ejeQhTMxAM0LlvQFN+1WjnbqEq4sTMCzmZJKlABwDXJfakKsbj3zAgBJIJOUnNQ8wL0vYdIompUElI/wAvFzc+TxBQypbRqH3eErJuGATmCgQXcO5GjGly59dosm4crSSl3LgdwXJ/fvCmZxNKFAOCEl8tTzNy0FSbwXI41mqy+Y0OUvTpdvCL0iyXJ0ATl7nXxEDzQVAhJYkFjpQxbLxkp7gO/wAxZ635gLPFc2bmtyprXvZvCJOHMpRpexgadIoSOseYvjcuWjICkG7Cqi/qSdAL2ikYiZ8plsl3PMn6v9oZqDokMnNuAfzHuHDKfw9+cCY3FTQpSRJLB3OYBIcAsD/d1ghGLT8JOUvMcuGoBq2pJP3hwGcjEXc0+gFfCusTx/EgkMC9zY+DBnLGAcDwyZ8NXxcyJqVHkGUuBZW5roKnRjB2H4Mn4mYS2WtJyqINVCiw6nKAHoDo16Q4gMniiZiiEkzFNQCiWa+ZbBtb1jpkictYqEpOopVjQk2qCH1LMC4d/LI+IohQQCSEiwFQVhIDkhV1BrjSORg8pmIUkgKTVR0zBiQHqcxS9aZRo0SKpvAUIJUpxNQkKSChShkJ5iKMhRAJ7eMTVIJlpBSpMwqUsGpeWFFCVFLMKrQSA5aouINmjIpXKnMqWM2ZYD1Cgl0hksD0LIepizCYT4gS5BCkqSlLMahQXdiXAe4AIEQLeE8I+JMUlaZhUlTFJ/tGVZcmgJBSGDP0jzDSPhLCpalFKivlqM2U1SGScxDk1IcJd6wcMR/y0UGGTmFMpUE85UWqyWNdFCtYImSMuYCqgHc0Cak3IY8pRRvrEQkjFiSqaa/DWoKDAhSCUgElKvlSo8wo7qqKweeJyyGQXJrQHvtAeJlrzLKQEZkooUi45iVKskIAAPWmkMEqyKJDJQxKv8UKJBNXsQVHpSIII4rLBUFKYpuljTvtW0Az56CQ2j8tyXIJ6X+8FgomZklOUgliLEF3II7EkHYwqxEppiyA7pcatZ+hoHEUiBicxCzYl7Hen1HhCrj3EWdMtGZZVU/4uwLdTTyMH4idy53uzHcv+8J8ZNJmZh/YzkdXD9RWNArwuGWEgWbpvXXofpHQ+l4xA61oaAEbgOKR0LJWnEBKkgskrq96NQ0vQDyhpLmiWl3Llzl1A6/7GFmKnJE0qQkKCKFqsCD6iPJmPSy2DkgADUVBeOHbY57acoW4BFGuPfhF8uWtUs50jKDoaFtOtoU8KxSpqsuXKTYaHtBU6ctCJjFymlbbHtDeWTNVojD8N+Kr4jAF2u//ANsanD4ASRygkquXrZvCMv8Ap3iY+CxISUsC7M5rQM9R9Y0I46wS4fNQfV41uNyyDip2lqc3va1ej9Ia/wBQAkWCU1LCh0EZdPEiAVKZ3YNSulGa0RxfGCpKSFAKHWrj+adYKe8NcXiSss9DQB6nd/D6wFh5BWsksEjlS1a62pCvErVMssuR8xvbYWFGhlJxIQMqU0ADCrO37XjOad0biSHSlgRsN9eh7wBxJYWtKVXU4Lcrtow7s8QGNIUEkHMoqsxcADdql4Cl/EM5M1QKUpFt7nNbpG8bV4eUlCzLAZIYAsH5tSfrF0ls7XYkEDp2vvEvhguakqANfdoDROCSDYJPtoUJxA5gXzJVVtj9xFScIl3AS16pBD3BrY9YJxAclvloxN6JJ/DxVg1BZZKkk11AAa7k00hT1clrAUJNG96mJVUQMxFDm6DU18vERKRKJWkLORBJdRoGSWUQQDqG8YvkgH4iQApE1Bqcwol6qYFjV6bBmgQfD8MUsJFciqlQqQCWJr/dR26HxMmYRHwfgy5CVzHTlVlSCWIKit+ZNL9xbQ+dgiUS1ywVOHVysvLXKWo5AyilwfCPMBiVM4oQssQ7EEBIJzVBJWCPGwpEgfDptwFZigh3BUAWJCgn5hUJDnUktUR6Z6ROSxW6QFVfmK8vIlK3ZTnM72UrcCJoRKKysKVmUxUjlarAG1hqK3FIuwuDTMSpK0pUpcxKmUCKJploeTlSRqDSEIYQfEJyg51JzS0KSOR+S1SbKNGAZJFoulpS7AlQ5kEAglRzyyqqjQijl6CxJJi3DLStedJDknmqDdTIoGDBnL/3ChesJeFWlCksQcrLb+4AGiQk0USSQo0PMTeJIzliXNJJBBVMUlIc53y/EJRUBSLXq9aR2MliXlY5nclJHOkZVGjmgLAFq03juOYEAZ8r5CHSlKbmzCpZTkMNCXgTClYBVNRlzBRYu4UAEhJoeaqmFDzQ4BQVypZ+ej5hQqCyl3YMpVQP8gGic1WbKlBHyrQt1cpNMinuFukJfQns4iJwKEpmFKZmRJSgpNEsS4Kv7iKCppm6mCjiQnIAUqQlxzB6ZBS2gDGtSQWgwrJg5QU/MogO5BY1IsXJzKNAXNSA0BTE8qhRSJiCEm4SWBzLG4DVNxrpBq3+GUrUwCU8zcxLuWJLAnKQwJbNU6QLiJKxKJTylRBYAg5jyKzUYDmuLDekQCoW7BmeYAsB6hsx/wDBmUttlM1SIrTMJqXCkkAKIZLLzFR7dTdnarQFMnl8sxk5VBSgdi3NlA5nCjXZhaCkYsK5jV3JDu9CzmyjU+XWNYi/EpGUy0nMmYSGe+U/8aa9VdreHuKQlBDoHzFuVg/KQB/lSuwtSLVulSiUAJZQ7OHA6KAs42tAnF5pZRq+UGrKbM1SrQkJF7bWixKsqSAGdg2th8trslhHRYmUpVUqp3I06R0LLM4HHGWViWgMUl3a4tA6VlayQzWJar0ej6H0jo6PNP647kpth8kpPxKqmM7igc9N4JmTFCSVf/VAegoXqOto9jozfp+o8NSZaM4AYHmOpJdr7QUtZUAQCQ13Yhtqx0dG8X6DxOPzKpQBSU93p6Q2lLRKUyQSwepuSa/aOjo1JnHTfJsXoWEpKpifmCiBdtvWIYHGFmNaN063jyOik910g7CyQVZyKUA7fav0g1agpqNr6feOjo02W4oliRoAkdBX6/YQvxUkZOa7j/8AEh/SOjoYls1RmhRJAQgBISmgUWLP0cl9+123DMYZSwoAHlKW6EfkA+EdHQpPFzllRSSEpnJSwYEZUqraodRL9Iu4PIKUhR5ilDaBgHKju7AVBjo6JLcVLmBLq1KQQlWUilWPUVI1pEMPOSlCBLd/iZHNiGSXILsaUYaaR0dFiX8aJVNknDpSlRuTQEDMwYVoxI9dj5jlCWlKlEqJByoNNwsOks4BOrUpHR0UC+VOyqUCgoQkrBIy2CeaiTWyNNTtBKQVh3zHNLUpqAtUJqKgXsNBaOjoqnvwFGWpRBOcOliLEFkl6jmLODpoGhZi/lAQQFIICaUDJ5w9yGAPgKu8dHQwKJeJlzEpWRzDOAeYKCxmBYg1AcgA0qYp4fLE6cZechMuWQSA3+oQm5y0zaaiPI6EicNiCci1BSQFBTkuMoGeZyg/6uOijrcwTRMdSwkmmhcBwEnbNVT7Owjo6KwF87DPKAfmU2agBUS5AfRh313hYMIpKU5CGUCSbZiQWLXD5Bf/ACaOjokETxHOkjQu/gkgljck/TrFaZxUFLuBzVs6XBo+n1Y6R0dCAeK4ogEczOAWIc16sXO/V46Ojojj/9k="/>
          <p:cNvSpPr>
            <a:spLocks noChangeAspect="1" noChangeArrowheads="1"/>
          </p:cNvSpPr>
          <p:nvPr/>
        </p:nvSpPr>
        <p:spPr bwMode="auto">
          <a:xfrm>
            <a:off x="917575" y="-682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10" name="Picture 14" descr="https://encrypted-tbn3.gstatic.com/images?q=tbn:ANd9GcR6CtAxR_C6RGW3RJCTKFprmvJvEMJbkuNoaWzJdX7bk1Q9uA9hP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74814"/>
            <a:ext cx="6408712" cy="3770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610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Eruption of Vesuvius </a:t>
            </a:r>
            <a:endParaRPr lang="en-US" sz="4800" dirty="0"/>
          </a:p>
        </p:txBody>
      </p:sp>
      <p:sp>
        <p:nvSpPr>
          <p:cNvPr id="3" name="Content Placeholder 2"/>
          <p:cNvSpPr>
            <a:spLocks noGrp="1"/>
          </p:cNvSpPr>
          <p:nvPr>
            <p:ph sz="quarter" idx="13"/>
          </p:nvPr>
        </p:nvSpPr>
        <p:spPr/>
        <p:txBody>
          <a:bodyPr>
            <a:normAutofit/>
          </a:bodyPr>
          <a:lstStyle/>
          <a:p>
            <a:r>
              <a:rPr lang="en-US" sz="2800" dirty="0"/>
              <a:t>Historians say that Mount Vesuvius may have blown up on August 24th of the year 79. The Vesuvius eruption blew the top of the mountain completely off, spewing tons of ash, rocks, and lava 20 miles into the air. It buried not only Pompeii, but some of the smaller towns in the area as well. No one is quite sure how many people died in the attack, but the total is estimated to be more than 4,000.</a:t>
            </a:r>
          </a:p>
        </p:txBody>
      </p:sp>
    </p:spTree>
    <p:extLst>
      <p:ext uri="{BB962C8B-B14F-4D97-AF65-F5344CB8AC3E}">
        <p14:creationId xmlns:p14="http://schemas.microsoft.com/office/powerpoint/2010/main" val="95270941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sz="quarter" idx="13"/>
          </p:nvPr>
        </p:nvSpPr>
        <p:spPr/>
        <p:txBody>
          <a:bodyPr>
            <a:normAutofit/>
          </a:bodyPr>
          <a:lstStyle/>
          <a:p>
            <a:r>
              <a:rPr lang="en-US" sz="2400" dirty="0" smtClean="0"/>
              <a:t>Historians </a:t>
            </a:r>
            <a:r>
              <a:rPr lang="en-US" sz="2400" dirty="0"/>
              <a:t>believe the eruption happened in the year 79. At that time, Pompeii was a busy city of about 20,000 people. There had been earthquakes in Pompeii before, and there were probably rumblings and smoke coming from Vesuvius from time to time </a:t>
            </a:r>
            <a:r>
              <a:rPr lang="en-US" sz="2400" dirty="0" smtClean="0"/>
              <a:t>before </a:t>
            </a:r>
            <a:r>
              <a:rPr lang="en-US" sz="2400" dirty="0"/>
              <a:t>the eruption</a:t>
            </a:r>
            <a:r>
              <a:rPr lang="en-US" sz="2400" dirty="0" smtClean="0"/>
              <a:t>.</a:t>
            </a:r>
          </a:p>
          <a:p>
            <a:r>
              <a:rPr lang="en-US" sz="2400" dirty="0"/>
              <a:t>Population was cut from 20,000 to 15,000 in the space of one day.</a:t>
            </a:r>
          </a:p>
          <a:p>
            <a:endParaRPr lang="en-US" sz="2400" dirty="0"/>
          </a:p>
        </p:txBody>
      </p:sp>
    </p:spTree>
    <p:extLst>
      <p:ext uri="{BB962C8B-B14F-4D97-AF65-F5344CB8AC3E}">
        <p14:creationId xmlns:p14="http://schemas.microsoft.com/office/powerpoint/2010/main" val="26097281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normAutofit/>
          </a:bodyPr>
          <a:lstStyle/>
          <a:p>
            <a:r>
              <a:rPr lang="en-US" sz="2000" dirty="0"/>
              <a:t>After thick layers of ash covered the two towns, they were abandoned and eventually their names and locations were forgotten. The first time any part of them was unearthed was in 1599, when the digging of an underground channel to divert the river Sarno ran into ancient walls covered with paintings and inscriptions.</a:t>
            </a:r>
          </a:p>
        </p:txBody>
      </p:sp>
      <p:sp>
        <p:nvSpPr>
          <p:cNvPr id="5" name="Content Placeholder 4"/>
          <p:cNvSpPr>
            <a:spLocks noGrp="1"/>
          </p:cNvSpPr>
          <p:nvPr>
            <p:ph sz="quarter" idx="14"/>
          </p:nvPr>
        </p:nvSpPr>
        <p:spPr/>
        <p:txBody>
          <a:bodyPr/>
          <a:lstStyle/>
          <a:p>
            <a:r>
              <a:rPr lang="en-US" dirty="0"/>
              <a:t>The architect Domenico Fontana was called in and he unearthed a few more frescoes but then covered them over again, and nothing more came of the discovery. A wall inscription had mentioned a </a:t>
            </a:r>
            <a:r>
              <a:rPr lang="en-US" i="1" dirty="0"/>
              <a:t>decurio Pompeii</a:t>
            </a:r>
            <a:r>
              <a:rPr lang="en-US" dirty="0"/>
              <a:t> ("the town councillor of Pompeii") but that it indicated the name of an ancient Roman city hitherto unknown was </a:t>
            </a:r>
            <a:r>
              <a:rPr lang="en-US" dirty="0" smtClean="0"/>
              <a:t>missed.</a:t>
            </a:r>
            <a:endParaRPr lang="en-US" dirty="0"/>
          </a:p>
        </p:txBody>
      </p:sp>
      <p:sp>
        <p:nvSpPr>
          <p:cNvPr id="2" name="Title 1"/>
          <p:cNvSpPr>
            <a:spLocks noGrp="1"/>
          </p:cNvSpPr>
          <p:nvPr>
            <p:ph type="title"/>
          </p:nvPr>
        </p:nvSpPr>
        <p:spPr/>
        <p:txBody>
          <a:bodyPr/>
          <a:lstStyle/>
          <a:p>
            <a:r>
              <a:rPr lang="en-US" dirty="0" smtClean="0"/>
              <a:t>Rediscovery of Pompeii</a:t>
            </a:r>
            <a:endParaRPr lang="en-US" dirty="0"/>
          </a:p>
        </p:txBody>
      </p:sp>
    </p:spTree>
    <p:extLst>
      <p:ext uri="{BB962C8B-B14F-4D97-AF65-F5344CB8AC3E}">
        <p14:creationId xmlns:p14="http://schemas.microsoft.com/office/powerpoint/2010/main" val="27681774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lstStyle/>
          <a:p>
            <a:endParaRPr lang="en-US" dirty="0"/>
          </a:p>
        </p:txBody>
      </p:sp>
      <p:sp>
        <p:nvSpPr>
          <p:cNvPr id="4" name="Title 3"/>
          <p:cNvSpPr>
            <a:spLocks noGrp="1"/>
          </p:cNvSpPr>
          <p:nvPr>
            <p:ph type="title"/>
          </p:nvPr>
        </p:nvSpPr>
        <p:spPr/>
        <p:txBody>
          <a:bodyPr/>
          <a:lstStyle/>
          <a:p>
            <a:r>
              <a:rPr lang="en-US" dirty="0" smtClean="0"/>
              <a:t>Rediscovery of Pompeii</a:t>
            </a:r>
            <a:endParaRPr lang="en-US" dirty="0"/>
          </a:p>
        </p:txBody>
      </p:sp>
      <p:pic>
        <p:nvPicPr>
          <p:cNvPr id="5122" name="Picture 2" descr="https://encrypted-tbn3.gstatic.com/images?q=tbn:ANd9GcSfDw_K5Pn-ZYG2UPdlkRc85tQyCDe3XkSfv1ZmwmLQw0WfbozS"/>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93428" y="1556792"/>
            <a:ext cx="8239012"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29585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Pompeii today</a:t>
            </a:r>
            <a:endParaRPr lang="en-US" sz="5400" dirty="0"/>
          </a:p>
        </p:txBody>
      </p:sp>
      <p:sp>
        <p:nvSpPr>
          <p:cNvPr id="6" name="AutoShape 2" descr="data:image/jpeg;base64,/9j/4AAQSkZJRgABAQAAAQABAAD/2wCEAAkGBhQSERUUExIVFRQWGBwaGRgYGBgeIBweHBweGhogHCAdICYfHyEkGhseIS8iJCcpLSwsHyExNTAqNSYrLCkBCQoKDgwOGg8PGjIkHyQsKSwsLCwsLCwsLCwsLCwsLCwsLCwsLCwsLCwsLCwsLCwsLCwsLCwsLCwsLCwsLCwsLP/AABEIAMIBBAMBIgACEQEDEQH/xAAcAAACAgMBAQAAAAAAAAAAAAAEBQMGAAECBwj/xAA/EAACAQMDAgUDAgUBBwMEAwABAhEDEiEABDEFQQYTIlFhMnGBI5EUQqGxwVIHFTNi4fDxJHLRFoKy0kNTkv/EABkBAAMBAQEAAAAAAAAAAAAAAAECAwAEBf/EACwRAAICAQQBBAEDBAMAAAAAAAABAhEhAxIxQVETIjJhkXGh8EKBscEEM1L/2gAMAwEAAhEDEQA/AKmPBSnh/wB5/wATqVPBI91/c/50M1YA+kkD5j/Gpf8AelSP+If6a85vV/8AR1+zwS//AE8qHn+s66XbBeCZPGDJ+w1HT3zMwD1Gt+Mf2+dONqLZKKs93JJJ/J/eBjQbkvkwYfANV2pprcwx8tB/aZ0D/FKfj9z/AJ0ZV6aXJLsxPvI/poCtsSjQw7Y4IP8AT+mjFxYrsabbru0VQWFQOoiVC8Zk3Ez+NGV90hwGqv7SKnf7j21T915Mi5YjmDlsz7QPbjROy64QQoWozNAE1T3wMCBp3puriZS8ljFM+x/Ij++h9jXSsWAaLTBmcz3HxyNNuj9MqCmzbpvIgwoJGRHMgzzPfW6HhikivU29RmlSfS8hokxJkAz30m2VOx7Fe+p2QfNVQf8AUp/oQc/toLebimEYisrGMAA5Oo/EG0qoVAqSWAYqBNpzhiO/yR30HS6Dua9IMAjAtEB1kdpYe3z99PHTxbYjb6Qe+/ImCWgZmR8dxoM9Yb/SOfn/ABGhOo7KrtWVKxWWEj6TiYydRnqFQYQA/MD/AKf9nTqCA5MY0es1mRiqoQCJgCcnGCZ++DGJ1JW6rVVAPRexJgTIWAcwLY5zJ4Ptqt7ve1WPqJ+0Ro3o5qgeioVk4B4kZnPtjOm9NA3MuVLom88kVne3vYqSecdv/nGuNnT3DBoem3PIa5OJBAE4niDqTpvmLQCV6mCwPqaBEz6R/UgnMR86dbSuHpt/D2FUiJSIJw0ARHA+899ScR0ypHo+7LsGqeWBJudiFMf6ZEH9tFbLolW6GrqlYMAZqgyCMWiRH51YN1vFS1WVajibUX1NPDgQODnk/fSvaUfMqs4oFKYWPWSDcnZTOCI5iREc6al4Ab3nTGXncqTxJ9OYnkExief86Q7vfVQai+fhTFwcsD9o1Yv92jcetq1/0U2URBAWVJAYFokCSZn7am2nRaTSj7ZRgGSjZkRAaZBB7cffS7YroNNnnzKzN6qjEfbP7E++jtklEkhxVB7OVB47R2++dWweFKaMS1EOpm0BTOYIX6/UQAeRqKj4ZU1WnzKacqAAQRjnJiDM6dyTE2sSrRAyjgnGHJBzz8YPxxxozYbSs4kPRn/SZn94j8idD0+g1Udy+FbIMjOYH1R79jrqt0uoili6WhoJg/8AxOcaziCiLdbl0LKVBZPqtIgf50Js9871ALQFOJbAHsSY1M1YrgkGRMrJ/Bnv8HUm33hXhV/In/x+NFUuhR4vhfcEAiwg5BVliPzGtVPDzp/xair7d/6yBqbptBKtF6rv5IQjBZ/V9h98d9J+rbilTaFqF2icZHxkwR299Ty3Q2EMBsKSj/iK3sWj/wDbW03KLw1L8GD/AE1XhvQRMA++D/331wu5VuAD9gdK9K+Q764H9XqVOcopPv6f851mkIIP8v8A+X/zrNb0kb1GBGmQMgTPGeNclo/lP4B1b9l1qkar07aXlWlhcjLdGWgtJJBnEZ+4jSuiRuKoUbanTVsCw+o8xAdgDwZgD8arnsdxQq2nVVpsQaQfHBGp914hIiymiewHHPxouj05qfmXUBNOCb2ZIBwCVmW/B/caU7/ZBw1Ust9S5rVIwbs45UdxMYnRWnFu2hXaRFW8S1IIuziCuAPfQ9Ba1SSbiAJJyTBMD+un1To1NQAigq6+YPUTCxJw6rOPnsT210soVFGVZgxuRyIUA3COwx7mY1ZRiuELTBKXhdAZqVZW2YVku49snn3H7asPQelUaaGtTcMsC5XUM4NpETE/VH08j+gu12zNTZjVFthJAYepuVVro5ObhImRM413S2rsiPSq3GQGdRDoIsVQA10c4jPOgwosezrl6QWkq+UA1wcKCREMIBXFvrJP2xOkWxY0/N8prQ8j9NhHNywGgAwSPsO+dME3jbemV831IGsNRQ4ZRMQpyDEg3cA4JHJDdUlhR3NZGkg2PQNO05IsZQpAHuZ5GpXgYVjrVWmHZkHmBg7EKAWVv9Vh59iT++u94Ku4ZlNKoUOUYqb1/mgMGtzkDkcSQToTf9PoXNTNWBSS54vZRlVuEsYMkCO34k62vVEotVBDEDH0hWBObQwkdjkgjGOdDHKD9Bew2lSg7PULkqpMVDMrBwwn1ccgzqTppUAtVp02pMcE2sbs3zKioImQCMDWqtfyy1bzKa0q0AtJBlQCPSVwYXlYnI7xoHbbutUJNAqSVl6jG1FnKiTEjJGQYII4OtVhsK3u22yOCiIoHqER61No9OYbLGOYjRaLtsPYtxNvqgAg8ekSCfUM/v8AKin1AUqhWsyVeSGVX9BJGFYAkgZ/E++pf96UnNQeWUUgWgEzcpMlW9TLcAvPHHGdGqFsaVqDU1CCktogMzuoETgRgGJkcZPA7l7foqpDlCTJEAW2g92AMMJHueeMaqvX6q7msT/EtZIgOWwDbPaJm7PwPfRuzpsa9Mrub6asILOhAXIyGOTaBOO/xoPgyHbbjyLvSWU/zU1CgBhA9RkQMg3d27Y0RSZQqP5irgLYWUcgmTwHiAcEkg9oMqUFWnVsWoFps13lmiBTgMTiGIzbM/KnB4YbnrLGn5pWkFRyFcH6h8KwUkzGFMyODwZvIxAtHcCWqUabiDLl1EfaACFOJGoKW/FMearKKTLcyXrKthYCGGAnk/OB310nW9zWS1aKm4n9SzFs49JEjtJIP20X0vo1Onf59jtd5kgGVugQPSbhIMEd+2t+oRZ1DxAjMKVsqsAEuwggGIYSQRMSZHM6N3D7rywpogUkBY31FgHkeuZt4wf3jUR6FbXFRz5shlFEH5No9bSRx+ccaW9TpVwPKa/yy4m1GmZBIWfT7AAGMExGnx0KJN51M1qxZiC0x6YA/AHb5EDWMDHaPYTqy9I8ObUNKE1Z5D8jhhgW++ce2j+odJBUGxVQGSGAUAGOCAf2JjOlc84NstFLjvrBJ4z9v+mnqbeg7lacVDBxJUKAJuJBkZgQeJ76hoeF2SmztVTMtOSApgj1f9NPZPYxVTDNAFxPEDRy+GqzCTTie5YA/wCY/bRm06G6mRXsyAWBbvkcYJg8a73KOptNaqoaApZQzerM4EgTibjB5wRpG30Mo+QH/wCkJPqcgewJn9yP8aMoeHkpcB2+7CPvEDUDeEHc3edMzLMrCI5+5/8Aj9xt8lbbWBNyawaIABJGJAIIMfaZxoZlhSDVdDJump/oP7NrNJKfW9wuGJnnIOJ/t9tZo+nLyLuXgZ9LoBS1AioVJu8upapHbAYWFpPNsyB2M6yi1LF1MtVpgswVEUowkZdWAwSrA2EyAMzqydU6qrutCm0uwOBYwlQLgwcSpOYBx2kaq9VRt91Y9EGVaw0goJibZwSAYjGQTg4jTp2ypLuutGWeoJNQgfSGYRykEKCCCTAHJ7ciGv0Gmqq+3qjcHEjy2JQMDl1AYD2M/OmVPYputuHp0lasFm01LTJYgXdnyCMwYidEjodK5atEPRrAj9Il7WKwbAfhwPuO2tKSAxDS2+5H6pp3ooI9QuAGRlfqAkzga73GzNB5Q+sFSWkWm4cgFcqSY+/EHVhXZCjQNap5iu/oq2Sxb+VZQiGBGCcc/fUdXqKtTqU6qs9MJTqAOvrgkEgZlgvBnOT7HR3+BaAFr7cOL0YLcvmXFWy6hg0D1MJuyxwsRzBK3PVVdUWhfRe8XsACLZMx6bgy2yRxjnOtb2vQq1KzIEuemrlWX6Co/VAIgkgBffkntGmPSa91IrSpOaTMSzmoqwZQArAFysoUyy59QPJlXLs1CnfKzKlXcVqm4pqJQWD1S0m1gQTAXIz+Roetvk3UMqgekqQohplQG7iYAlhEgRjTTcdBqhIVQ6hi60sMtMySCmREqzSoPMe2otz01CFYms1dmAFNzYrRki3Fk9hP1HEzpdw1COvtor1A5eq5CF7IKtdDMrCBiYIMx/bT/a7FnLMipTSoBd9RLEgHJQg/STEchoPbXfVV8hLVI26yBmFLiCHsj1i1jIMEHB7RpdT8UqjqQ1XysKouW+RaPXItVe93ckz7aDbfAeArdbKk7BVN60mCMguENHpZbzkjM9z3PuFvd1t7txfIFUFHIT1KVIYAKQqoQ3vM59tGbnc7ZaVQzVp1gCGCVFJLNDSp5IbEtAAyMar3Sd4A9Y8203YXSVYhslzkPKyYOMQO2ss5Mxlv96tA7WujM6pSsK5BcCZ8wwAsSPyNAbvdsm0pr5lxL33gqVVYP6ZIJkhs94+DjRe2MPRTzopVh+oq3KtMuQrRJAhXIyTGCD2BZ7jaKatM+WTKqUAcAtagceljBk1Ii4nDyTEafCFFFOHG5anRaohg0fQGamx7OOQIB9/jR1Db0WqUfM24pqVisp8xCpi4OmZKxiDmcRxJ1TeUQytTQPSWoVreVTCsvpw00xDKDJ9QnJ9o056RtKG4p1alOoWUypWrc1pHaMFMEGAc+2NB1QCtUN8tDb1XSh+tTf8ATJk3o4aGC5MWDIOMzpZtemu1RlZgzq5XEQGYFkKjAtJVvjnjEXVukIlSVZWJn0TcDaLIIcEQGuN0Tnk86U7A1AbqrL6RyVQpUFy25CAxaSswe5wAQRvrgNGbPq1RqwpO6qQ5RwQP5gWQyckYAgRk5mdcda2NO5rq1S5bVqMqCVVu/P03EGOcjUOxVq1V3qpSAcWJaoqCeRlTM45MfEdy6vT3Ymk9YGmygl/LZWtDhYJcQbSBgwYg/OhwxkAeJPEDgtRim1QQRVAiFgEAlzBMEeojk6J6Z05a6AVtw1yGPVUUBX5AAxmOMH6cHXVelSWutxDOzhCbSrBlWFJ9UEQ0YgHHOuNhuKpdKVEU6SU4yZJcAyLJ9Vv5kgnPOm3YNQ13O7Sje1VzEABikXSBNpzfxJ9p+dL6XSalem3lhmpVDLEkFmg4lbltOImJP7a1vOmVCwj1W0rVkAqCIJAkyGYjntMe2otpsGC13UwzUwAoUl6eAACRPplYj4E50ka5MEJukp0mCU1/T/TNMjJJY5BUXsYUk88fnUlTb0a7uJtFgvRZUED1AkkwY9gPeedK+vXO+3NerK0yLmW7kuPp/Ag5EH9tQ7Ld7nywIWsVc3qoUyjKZDNjMg/ORnGm+0YM6h00yalGqiraIiQJUC0mPZfYce0aHo1apmklSmP5y2ZEXVBAjJ9QMTwoGe8FcOzNYrNTpKfKQ5ViWsx3P6bMY+PjUm1qVUp1AA6srui2khTTIctAkAwBK/Me+teDUFVy58xRUp1K5PmCLZgsAfqyAABj+mhuuboUUW1R58kwrEqwj/iOGOIH/nUHWt+BVLUqIQ06aGVuBLsABdBzEHBPwdB7JArVGqXVNxdbZzLAwVyJuAFwKnn7AFkuwMZbHqyVVvq33nuFqEHAz6W/ocj+pzWbTehAyptb1DNaVZTicBjB9Q41rQcQWx2vhrZ1Gv225DEZa8+qecsG5xOADoyluahpqaZo1SVJBLNxJGGYkRIPzHfOqF1jqlIGkNtToqoXDZBLWhXvk+kqSQIiYnOhKPUKn8SP4eRcAttINABYEqoBPBnOZ576Lg3kNlvfbLUYmnRVCKwRi4tC2iTIDKG5gTP51z4n6otB0pIrOUbzACBgrUuYAiSZj241vxB0aqK27a9qa0lDJCIFfDeYDgTBkHnnOqfuutNWcNUQOBj0qAAMDED7fv751oJSFeBnu/EV9IpSNSmFYMApAQENk+kDuVIAAEzPbRCb2rUpO4qbk1LmIRVDLa5kQRkAsPYZiJ1zV3VJVKGnY4UKrqpFzmDDDIQiRIDZ9+NOugbnbimfNVTUVQotJyVJYXL9IPAg+wx3LNpLgwLsKRbbF6wrO9PzCqFSMEy8ErDTe2PhhjR1bdKvlyX8oiwU1V0K+jIBAJYG4cntjjU3Q+p11JppTJoq4cC64g9yh5AhiSDORiCdei7fco6i7bNBA7qT+QpkH7jSNN5M5UeZU9mqIx2vm1Fa0FCBK5uBkxEf076i8ia6rXaogDrYVUgj1AIQGbJBIB/5eONWjbbhq18JaoZgQucKsqRwzEtK/Gkm56PuSRVbbFou/TasCVJMhogIPfuc/GkSlVh3K6JDv43DpuVWowpMaTEXMrO1imAMCZTE+7fFQ2/QDTLF5KlWAYDHGARnBYqJ/M4I1N1HqtRVHnUmWSEAZAXBn9RgxhjLE+lsG/HGm3S+qttml5dCpg2ERewxUBMoVOACO5AmRoq4oJHtNhU/hjVVaQslmeoAzek8tH+mCIg4xjSCir1/JY1bFKujMACSqyzkqMssHPwpwY1YvEG4mjUFNyvmmSHPpE3s3lsAyEMGMifSfuNLOj9G8l6VWqjqiFlvuDLcPMVjgBpFQ/YQfjWhhNhbvAPudwLrUc3qXtYZBUt6VUESqhexGMfcP+odI3q0VCOxoVSGSp5oBZnstU8cQQFHBY+x1H/uhXpVqgp06jGWpVabNaGBgqSSAstmDIEnXFTa7h9mFYMK4IsHmqQYPJUmLgowVnR3IWmK63hTcwfXeygE0fXcATGVPPqPb7/OuOh0t5tqr06akOUMpiSuMqv8xEE+8Tp2FNSglcI5VSFNFDcUxc9rAh1Uu02gxI7jhhsuo091UZlBUqyQWex/MdvLlSB9I7qDEEkjR3vsFC/qW8q+SvmeSrAi7AV3ttLWtxEz9AuB+2tdL3YqsKlSozbarfTC+omkcEG1QAoEyGEcn51F1KjResCtFqYSq4csCQWUgEhVYXXERM89udO6m1/h6T1aKEUQiNYropIaQtyxeLpmPScTkkjSt4GE1TeVWpVFxerkNUVwgqogiTa2WgDA5BODqXpprOaJq2rtqmP+KxHOYDvggqDge+u6O6o1XRk2tMyIZTHmLBANwINwkjMz+2i6m2bbUfTVApU6is9O5SVYgGJP1JJm3HfONG+g0GdQ6YtR0+vcD6TiBTETIi3kqBg/jQtREMtTYQ5Chg+cSRnPqkNwZx8aVb7qyBWpDdujclrWVmzgExER7CY7nOmW2oPUqIVel5oQ1bhFhGEAwLgcsZnBJ1PIxJsuoLuKr01YUqyM5Y+mWkQxEG08Ce4tHYaireHlUeSS6StrNbh5KkMx45ECD/Me+kvVNlXWgrshFQMQyhDdBBBZyBDXREzkGDM6ZbcpuKQrlmdFIV6VViQpOYAkSAxMHn1d4jTVWUwAW5370qTIzMUeoZRXDCTLMtsA8R6pkWzrvp+zNEXF3ppUaTAq5UzaC0W8keoGIJ1xvt3taVe0bUILgCfNDKAYDECCDHt/40yrLuNmovZ325BFNqdtQADImYAEd84iIOnfBqQx2djjymVQ6GQpKM0CYIgnt8TyDqu0euk1ilh9TWqoUSIcIOSDJyY+CNLukdW8yqUV6dE3sytaQASIEEEleY5jHzp31fcLt6SvUqL54NoFErBgl4b2liTkE5IzpXGnQbE+9rxvFtEG8BLWC5JKuWxAJAiM8CZ41I22Rq5R6bjJCkMsueZUHue+eT740Z03eJuaS+fuDQqUalyXKI7kzgDM/v294es9XpPTpugQVlYEtBK4L3ekg4JtPuZ+CdOrWBaTFddKqx+rSQESEgMVycGAYMzI/PfWatPS9ntK1MVF224NxJIo0w6qZyssDBHsDEEHvrNHfX8QKKft+gULiam6RgBP6akkk5MD2+c/b3v/AIc3m1pLG3FQBRJDKod5AhlEyy4gdpOvNd3cwQ1mY0x9LKJgSccTGfaNF1d/TtVlo1K1otViCVEdhIgRPAGmk7+zKPnA08T9abcq1Rq7eWHts4CwBdKyLjLJnPfS7p2wdTSr01L0xc8+pQtgDGSMDi0YycRnSf8AiRWqEvSCAjAVSc9hA5JMDVu8KeD9w1VK1rUkXEv3BBBCpGMH+YD31uMCm/4vbvUXztsnqqsQylkyQH9UsQIDCZEWxponWqY3C0aFWlQXN9Rqd5QgYAao1kHsZI4znTzp/lrWK1CrVhcSv1KoPNwi0GP9WdKvEXVunQytt1qs0SKFymV4lkNmI9j9tSUvdVDOGLsIfaCjTG7q9R3BoEC0KqgS2MBIUjGMADRbshdGepuFSAwq1SBScESBKqVA9z24OqBfS3JrlhUplzclJZby4JkTgeqZPpEQdTJs902381SWRf0iii6UiBI+6kEEA8HvOq7+iWwtvivrO2pp5ZStVUQL6VUinLe7hip5jIMag6Z4rq0aD0ijlqD0wVLqzCmxXAgC70yJAxqsVervtd46vQvoOEvok+gEqhMYI9Jkfb8atXRuvbB2WqlGpQq138kQbizLYYMkgKZUAx7+2lnObXAYwSAam7qO1GqtWtWqORfQdoVJybCYCkMBbkffS4UNwRuHFSi9NFZsVPWgJYi4CfUPYyCBE8HTjxbWo06gpPRxVAC1xTZGpswH1L6bokNE8Hj3qR8DVnaKdalUYqTYDY8AgHDQO47/AOdLGN5kM3XBy/i1kLWVqrr2DlVzIMm3BiMZ4xxpTVq1ty4IBYjALED9uB+BpzS6Y9A21toyEfzOCZ+AQLZ/fRfnqol4kGLTHYmSAMARxHzp7UfihcsZ0dpu9psqNOneDXSqzBZP6kkoFIwCaYBK+2T8Lurb2psKnllwawVXNZwC/wCoikhZGAOIN340T06stSWpO4sqIsj+UvcZX7Kje3Yd9Q+IL/4t6O43Ck+k+b5YM3AFZJ9XECcREaSLTdND5otfhTa7Z9sdwN0KLQEcuzAcEiDdA5OAMZAGqt1jrSruMboblDcJqJ6V9jdaGYxiY75Oi6PhyrV2YVtz/wCnFRwgFMFg6XjmfpIVjE9+NIl6bTqGpSoUnrVERYYl1nPqcowkQYFonvOilHJshNC6q1UedTY+oogYMIYZtX1AxAMYIKiNEbXZVRQNZa3mUlYKUgBZDI1tkRB+qczGMto3o3T08ktt0phxUbzFqi9acD09rg05BuGJnjQlTdrLhxtqwYgu6t5dscEICA9vOCSdB30FGupdQqUN46rTutf0BVJB7q1wMzkSOMQeBpxtPESqApR6e6jy69UgsqAnBdZgz6Z/MTxqr7voDio1Lb0mrGmqO9j3L6gPUoHJJ+9oxnnU+02u5r1y6gqzgGoGgFmS0+rggF8iOP66zSoNhHVOvF28p/KZSAn6KAgkT6lLAFMQDGI9tNt3Q21NP0HSm5im1WnBVkMXBgOcKJgEZPfSSv1mmlYotAeQ5U1Q4J9SyGKluRmcjP51JVrbZ6bhAz7hmNoN5kSYyCIATsY4786FcYDYTutyaLCrQr0HSoUR0puWLkDMq1rCYMRETAOgOs7mmR+hs6lKtM4qVO2foInmIIONWLw10BKqEVEKVCikuvvBgRlRCkHECeDjUPXvD9ZqgFTdXYMAMAw74EDEgd+2h6kbrwHa6K90HfeYK38VuqlNnULBUuWg4xNwI7EfOrB0vxBtkIpKaoBAFzH6jEEgFgRP30FS8KKqgVanl1Gk8/WgMerv9yCRke2otp0TcKtUbdabsGFxUAkECQUDflSOQQdZuMjU0OK29qbeoTQ20X4erUozgnvE4nN0/gxmq7Og1zl6RY2li2BaSbVB7AFpWPkcRq39L6Vv0BrElrkNyM1lrEEXAEQY5xAJ0MOqNu0rOlAuGNp8pQxpwAVuU/UCczPaO2iuDMXnodOn5UqapqZYAXW8SAVIzBLGe0fGpejVv4Z6oURe9hpO0RcYpMt8EgZlivGsq9Sp1mQkVwimLg0lGMer0qOBi0gDJjvpdvPC7MZR5VCqfrG0kdrZJ/mkaZeGK/ot/Tem0dwHqKwUF4i5lgqqqcK0ciZHvrNUj/dW82pNMOgEkiSvf4IJGQfzOs1tvhgsRA11NtQVEphRIKGI4BYGMErE/fXo/QPFLeUlGnSK3EsaSEC231U2ttOC4ALY+Zg6qW069uahqstJjTFKGW0x6ZMS0k5YmJMicex69D3O7RGBak6JFrArMRxaJIj/AFR25nGk/ODIs2/FHYDzzt6YLPJLOAxJ5KgzJ/8AaNN911E+WxpupYKxGQchZH3+2vKV8NVK7sXqk2yvquY4kQTm0XCP8HVj8FNtoIehOSRVqWggBYATgyTItBJPPbSTgmsO2MpyQFUpb3fCo0yQbmpXLTwSRcVMSLgRnMjnSoBqNNTaRU80QsxKkEEj7P6biTzq7+L6m2rVQlevWU22+XLDMzcTBW2BzkT3wYpXWaW5mw1TWQ4S1/qBHpxN0+nhu/3BNIu8CPyXpNhsa4q0bfKqIQGQygb3N0Dg4/7nXXSvAj0Gett7rVBci9ShC+q2RntxH9tU3wyHpVaVr1aVZrpVwRMfcQQQOI5Hxm6bTxIzU77abKwuuWU5X1eoQojvOAZnSuNPDBboqO/8RiqhBo00qYzE49TYUwCxDKZ/ppj0vcvYv6VFrCYEWuoxMEYn6jPxpt4nogU3Uhk/9LeArAC5WIklYvBUKoHETjjVM87cnbpVRlp0SbS/cephBOWA9TcciOdCNS4/cPBctvtEqN5LU3cB1dUvuAs8xS0HiYUR3kQIGRd90asdw9YOEbyiiraUglAp4wsFicTnHzqm7Oo5cnb03quD/wAUzE+8z/c5B41fPD53In+JqrY0RTW4xj3u4+JOdO64sXPJP0vqtWmq0awV6f8ADhSRm58knOSAmD9pHOfMut06aVyiM7C4h7gFyGIMW3Yxj+2New/wSkhqbqoURAURGTxHudA1ukUySXoI3uQCp+TIxM9zoxtM2Dz/AKdRcVl8g2Uw3pUglnEm28YuJBj84jTLrFDzt0arAhhaCkGPSAIIwcxxqxVfDdE/SXQ47hh89p1pOgVqLo9KosAm/uWBKwODHf8AfUnubsdeAHqPiNtvTiktrPypYsQBDFlEBhkMOYj7HVW6n4hvrebSBpEQZuJJYrDNM4knA4GvZ6u6SoLWx2h1n45WRxpB0XwlR3CFt3tKIqXEDySBiAQSEPPOhCe3lGZR/D223D7evVFJ2eFejUIN114VrSfq9JaeePvp8d7Qqb6pt9xTo2KCLygBBUTLMI575GYjvo3xzuhsKdL+GaxCCLMR6bePk9z7knS3ofRjvFqtuKTgu4ek+SIYgGYPqAEGD86EpKnN8DJdCPqnUKG3rkbIFLWgVFqMA0+0iRBJGSR8ai3Pi3cVWsaooM2ghVkycANFx5jkafUv9mKVKJdapV0uuJmGgnsOMex0EfCISq9KnWpmqgu8tVcP9AOGYZIB7Hk/Ah1PTf2CmLGLguF9K1Iw7XEgERbbk+ofkT21PR6OxiVxmTVNqmeIpj5kwZnGmtHYhJ/TKxiLTI+7EDt9tSeTbkY/v+/J1J6/gO0YdKqWE3sSXIBcEqQLlaFEEWi2IiYxqPxQtZ92tenTNMBQPWOSCfbBEGOdQjexiJ+0HUVfqQpj1OUUn6STkgXcDvwR+PjUUrd1kbcx1V3dSrs67owWqh9IESRb6lH37c8CdC9B3dWhTrivRpuTVBMtaQ1SLiWAK4mYkHVe3Pil2EImMGahk9yQZM8H3Hv7aXbnflwA7XsOMSOW4XA7nJBx8avp6Mkq6BKdl62/VtvvD5reavkggOzYEiDbJg47wT8aR7fr232wFLb1HAZ1qeY8AFl9Ju4NkN7cjiOaxt9pUqmEplu0wYH7YGmm68MeVSva8i2LgA47TAHH0xnjM6q4qPLArZMu+oU0pGmA4vJqQ5DKSAsqZB7TGQRz8F7rc7jcSqKKVIgwxViSoJyJkCbhME5A0Z0fpm0rUw1Eza0TUW2SPURbMfT2GfvrNzvQ7Krk01qVPLpshksVa15FsiT/AH5xoXFdW/sOWY3QFq53FY1XX03QxwM8yJgk6zRO+6Kt+dpVYwMpWYA4gTNQGY7nWtHfL+IG1FfpdZV2TaVGr0qS2hS7EEsoj1Ag+knI7CB24b7Xp28WoRTesKZiyqUlCIDH1IsfAnB+IE0rofSa+7YAMQKYwzMcD+UAZiSOQPf21dKniff7cJSXbSKQAJEsHtAWAecc++NCUUnSNdqyUbLy60m4M7mqSjqCWHMK2CgmWgiTziABet+I9tXf9WrVIowUKeXl7VWFS6IlJlREscgaMU0epipcFobgjJg+YEAE84YEzJFpiAZ5NS6v0ja7emwasXrAlQAoOVJB5MAEwftx7aaPOeRX9Fj6j4xTcPRartab00vSHks8wDCqYDsOxkLPzpRuOsOEMlEau6skEshSLCKquDMRF31YMng6WbalQdCf4m5oBh6bL5ZkfSQwBHIgQO8Y0z6ntKVe1/4gbooTeG/SILRi6SApaYjuTkzp8IRId7fou5RHqVvNoU1QNbTK1w1QT61vJtW2OGE5ExpW/i9KrNSK7ajTdSIIaASBJLJhSYiAse576X77bbyolhRjTEQiMxUQIEAMZxkTPM6r1XZopNxZW/0g3EH5xj950qjGXP7Byj0GjU3SLSZ6ZrUaZvapTqLVBT0kYYkgBAe/DdtKj16jZmj5hNp4twB7MTJJ5JBHtHGiOj72jtwr7xrqZQrRRW9dttoNiGFkErLMD99V3qvVaDVC23ommsYva4k+5Bx+M6EYWw3gum16pTamjectEWrIcLYD5nqCsmC3lZ4jH7v9r17bNCVNvRqACmprUWYAsxYOZ72kTk9/jXiT7hqjZJJOJM/9/tq7eA/4ijVanTUOayAmkSA0jLQs8gE4OSMxA08oRiuMgVsd1Ov0uHdggyJpkkAmB/Ugc86k2nikuCtJlLjCly3M9wRP0+xnjSZttVobOpR3Ie4EeUjKRAn1CSOCJxPyI50TU6tQFKkTSIcgqTSuUgETJVCVMwvpx9xpIpLhhafaLUtQOPXarc+j6T+/B+2u/wCCPZ/30joVCGsV72JNtykArcVBkk5kfT84nXVLc1lYiCwDWmzMGYAI7T24nTb/ACgV4HnrURNw/f8Av/bXFOtDC5Qw7iSv7HP9tddKq03S6pU8sGwg2sQRBMmOMkc6M3PRy4J9DgXGVIOIxAEnGs43lC3XIsq0FqNDhYyQzKTGABEE9wewxHtonbb/AMuEFEOMAQF//sKySpD8Z+Ac8HS5qE5DkR+R/X/51laoYiVIPv8A+dS2IayfY7l6FXyijgOQWRhkBjHpDcgn5E6moeGKTbpt35r31BFjBQPWPLiRMGF7kjI0FtahBHAgiIM5BkGDIwfzo2iqKVhRiwi0lfom0GDHc9s/jS7I5/A1sYUa5Rqr1ArU2eQysrqA2FmCbcg6rG92tu7oFEVqRUrVtgglieFmZiDIj++mL7CnbaQ3CQWVSfTcDJxk3e2IGoNx0lQllILfIfzXBgEAQEEzhsmQBgc6mtLKobd5KT1TrClqnlt5dMyoA5gDn3knSOtWZiWHfJcwCfycn7D9tXaj4ToqodqJMiQzFoJHY5gZ9uM6X9e6MtY0ghWlTUTFuYYi6O5MjXZFxiieWJ9p0RmpO5YBFQvAIkgY4mRJxJjPY51ZvDybWtRVjTp066krDOVDDicmG9J/edLOneHaaVHsZ6ixKtIAYHjAIJPfTH/dxsLWNgAgAHIPePb51LU1c0h4xH29Z6Yto0Xpozep6QDAJBMgCYa8gcGRJ7aD2viM7IJTq1FBFQqUMMbHWWZsTh2u9oMZjSjb7Kr/ABBpU5DBS0qxUYMQG+ffOq/1Hq9apUdmpU2FJmLR6h6gVEkmWtyQR3/GtBORpOizbLrNY06x8ykK11yMWUBfZSPpugEfHc6sLBHVXKl3QqStguRmK/GObucgE6806H0s1WMjLApTDXBSx+R7KGwO8Tpnvav8P5QQvRu8t3qX3qxp+lfLmJA7gyZHcDRlppukwqWLH3Wf9qG4p7ipTNdvQxUW017fnOZEwNZqt/wzVCatUktVJcGaIlSTaRfBiB7D+h1rT0idFs3tJqdYUdnSoU8hnem6Gql2CYYgxbOMkD20t8L0N3RHmOytTqZanUYly5+q2AT8z+8c6IqBadFzudjTG7erbSpojqXGCJtImHIJPBiMngyt1dttSptuKYVASrIlrBoQGaZuhQGgW/OPiE9zVRLQ23chJ4q8U1VrIEopSMSGZVYtmQMyAJH/AI1Xl8PbjcOWc8zLcqvqOCVkA3E4+fc63v8AaVL/AOJvFRWkqwaSvyROLfb3j3038LdHrU3D06lJ6NSLhfEj4BAYMOxA1VPZDDViSVy+hNu+iVaahfLWPUSVaR2we4A9zA441Ft9ilNAahILrcqgcjIBDT2M/EgxMRq++Mqe2aiEfcPSq1XugwwBiO30rPP+YjSk+FUWnSq1dw6NTQcAECDJktOLiR+YjtorUxkXbnBrwt16h5Dh/MJpoSLfrUCJPEMoAn4yY00Xrez3G3qNvFS+l6YKy5BJNMqwCsSR2bOCYA0p3S7alVqB7CTFQ2gC1WMEYIJtBuxkqTqLZeG3rreqqtEtcqSt3cCSSJIkjP8ASdKtvLM7NJsOmbogI9ba1DAAYKVOYn3+ftpJ1rws+3qqlWLCoYVFJZWB5YGO5zHaR99WCr0xdobvJrKCAHFVJVvYzOGn+YNjSro/iZ9obErMabASDlcXTbdjsg//ANDVU30KPtrutjtz59OqC4tkOPUCI4gH21ev4ihVCvX2aqRDLU24OTyCLYYH2PzqkJ4j2tZWars6JIVWHlmxi8wewkAZkz+ewdOvTvnbru6NIYDh1bBMhjTBDR2OTEZyCNTcWsjp2Wbqj7jeo1DzQKZYFTUdVcKoAyIkmZkH4OgP/pqkgDNXa5SWi5YNjCn3gxgDkTmI0P07xc6kqdxSr01YKfMQgwRMiORIIz7c5BJdCgxr1a6BfWBK2B1ABRjIGCpt4PY+40knXyHS8FWHWhTrL/xFdA9rRJJYQpBBwJzOf31Y+ndVdTUqPS8+pUa71QCzPAIwMQc/TkgY7ak/3ft3KX01WmHW4LMkyPpJMrP3POu+obGl5pNOBQ7K6lm4z3jkHtouaa9oqWcndLqiwysuDUempAYBgsGcEgLabrgvb4nUdfqxcoUsdXHDVAr8ODBZQIxzAhhGedH0ttTRS7EWxkHgglAZ+Cj8apfiXrSGivkG1GFo9MEgAEge3rZz7medCMbfBngl6rZQZIrkVDBKqSzAd5KNYO/K6ZdG3LVq9l7NSZ4ViaZIUk2k5BmIkRql7TpbH1u3kowJkzJHBCL9Tffj50RR31OiZp02JgWs5/c2rkyeAWj3nXTtVVySs9G2G0BS6MAieR9QJGMDgEzrtqdv03iDmAO4xMjVH8P+N69CvNQislUgOjBWA7AhcCVBMCQMxq8HxlRqh1ai6NIvjDAgGDYcd8gHjt21OUEhlKxnS3YZYaowjiRP3mNB094b3DUzalQpLggGC0ERJj0/1GjNhWp1ahKuFmoH9aHiSSJMAHIOZwO+nlTfU6sfo06k1Lcgqe2Qfs0zrKLy7A31Qo6nvHZAqBltdThvpKyIESIM5nVO6h4xplzTWiC4qKjKQYtu9TXDOGxk9/bR3ibqDsQ+ySpSsrPTqq5BBICsCCcj6uCBnSOhtUADhLq1Qj1NIBZwrghR73g8jP7az3L5DKuiSit/6tVxTEytNZxKMAbZmZAHqPtwDphsttTqVii1HSoFvGMQxPsZm0ifa7XHh4pubocg03KBYFrKQIJTiSQciCI51cDRGLqYY+4j2+eP31yy1Vup4LqDqxHsum1FpWVGVzkBl/05tEHIifngaQdS8HUxTZVWpdyhJMXE5LG3uoC54jGZm6biiiKxuZYBPvgCSYngDtqob/xtTWs1PLpZ9aNzIE9xEA8zM6MJSu4gaVZAN5RVQVYotEEKWVwr3EKS1rSLfqBUfOkTdOD1IDN5YJCBg1h5FysCRBIk8ZOlpqA1fTBF3pvgiDxdj2Om9XqH8JVRqZFrialNXlZ4IUgntwcwcSRrsUWljkg2md1fDG9JISngYw6ge+JI99a053vWt4zA7ak/lFQQWWZJEkie2Y/B1mlUpfRqX2FdN6rTWlUUbuqNzVJD1CrOoglfSoIAleCJgH7QN1HoVD+FZv4guu3U/poyKAzn2ljkmPsI9zpt03p9GlTH6b+aFkq5AW6CAMp/zTj2ntpb4y3dP+HCMlIO7TchTAUwYtyeYz7TmNc0ZNypF5RVAXTeqhdmXo0jKFEqCRbDTBz6pJkd4J0V1ToDhvL8qmDZ5lmS0cOxCgAmYEjP76g6C1BdtW2wqkvuPLDBpW2GvUqIM/OeDq6ndld9TqFf1Ke3KWSDcruM5AwD8EftrS2qWA5aPOd1ukfbB6lNfMQ+XLzyMRx25xMdyMSu6gr0QGvU3/RaTCwBP7YA/wCmrF4t3dLblUFOm7hmZpzFzXNg5E8fYaV+GunmoX3JBYIxhfqKyZuI5iSYPvJ7arFpR3Vgm1ue0A2KXETSLM1MqAGM4BmoPfIBIPIDauO78N0lptVp7mxILlGS0Ex25WT9hk6TbvejdsPLq0qVSkQQasqzRwQ8EAA4hiPf7Lt51KtuWNFvLUl5Am1bhMwTgAzwTHERovfKmseQexWnnwct1evVUpTZhTIMrJg2KamRxwsjVw8FeI0p0qm3qrTq7dVU3sglS4utjuCQfyPnVWr9Mrqpii4NyEFQGBHlWNFvIa6Z4gj30xXwu9CmxaoBxItYm5ASgDDAk4zBx3xqknFqidMceMOl7fyXfbUgK1Nh5lsi1SpJkH0jkcapfSdvudz5lOgDUJBLLcBgGSQGIkzjudXTeeIHqbaqrZWo1zICCSXABRcBpub4gCRM6r/QNsDVZn2z0qSrdfTkFQMySTLj3Ig6EXUTNWxT07otVq/kspSpMFGlD+SQQPudereAtxUpUqlNTTuBm0uSJxglQYx8n37Ear1TqiedTo1aj1EchjUqSILRYmItX05WCDmRqDc7hkqkmqalCmAJRwtSmAfSexJB4mZ+DwmpLcUgi2dV3jPWRa+1pmk6ZdQwtYEGPNViDkTm3t3xpf1Pc7aklaom4IqrllchiTbbAGMlY4PaffQ3XN5vq1qbdDUEFmqqtlwm0h45jvHf7RpdvN1Qeu9F9qlP/wBOGpYXFRKRqBys2kNkWkHkSJJ0sY3kDdFV6jva26hncrSE2lzA5zaByTjCjGOw0x2t9LaGorm3imxAkC4BiBmCbh88+w1W629ZiSxJJxJ9vYew+Bpltevj+FG3ZMXElriCZKtEfdRxrqcXRKwev1A3lnLM05JMsfvOuKPTnqAtBVQk+5IDR+PUdWbo/RlLr5YQtcCSymAACSLiTkmOP3Bkatez6LTpgFoqMBEtHvOBHuTk6nLUrCGUfJVel+FVhgwIS5YJAJYAGRwDkn8R31YaW0CMWVE45mHbGRgRmIn20buKv2Ht21X+rde8mneASDAVsj1ZOZHEDt9tc7bbKIabvdKoFzinNxDPbOQJzOMAACNKepeNUpR5R8wrBUkzBHyDHOeP25FPFSrXe4y0ScjgfzQv37DvpxW8P0VpvWudgBgALzcAGHYiJlSAV7jVNiT9zFtvgCPivcPIDsZuaMn1ECWzwAqrHYW69H8ObClXoUamHZVElWkq6gD1ZAJED+kY158+8oVHBpqKdWEUYNrksBcwLGz055iR9jqy7HrVRDXobSmP0jC4DEliQ8NKiL+JHH7aOqrRoOi19M8N7ancaHpaYaCcFZwQ2Qc/HP20yXZsskmeBj2E/wD7e+vOujdYqIxo7lq1J3MioKUtMRBkZ4m4ex503pdd3iVKVO1a6lit4Ky+CykC4kelSSO8EDXNPRUueSsZtCzq/iusDUBVhTHmKrWH1fUFMnEBoyOw76qPTekF5apNOjB/UKsR8ARyT7ff21fD4pfbxTfbOaSiB5k02OZkGCvM8gzPbjS2p0Va1P8ASq1kpVHuKugqAESMNTyOSoBQHjEZ106cdiwqElLc8knhjw9tNzQaKdS4MA8OZ5hbe0STz+/Gp+p/7PoqJUUyqFP0mjKpEiT6WJ/H9cKelU69Csv8O1KtaChVT9VjBiQrQx7GY7GODp7Q/wBpENDBQAWmbgx5xBBGD3ujEaZ3eBTvfeIVp1GDbaBytzqhiPZs/UCMYjjWa3vPE9Gq1yXKM4mOCckI5AxrNT/sGwXZeI6tQ1ENRPOXzHJJYKqC2M5GJ/Ghk8eUqlQU61K6mVgk59XvBH0njIkf01roHSdt5lQFr3dLSCSoe9RUPz3EDn05nOqx4rWnS3TeXddJLy0wx5AiDj76SMISk4lHKSVlmat093mttKlAsZDz6TPBlSB8yNW/Z9LQOKpao72WKzMT6fqGe/3zzrzTwh4rqUTYyebRbsxiD7gnA+Zxrij1R6Va2j5tzPIBIggyfSrekzjJ7ffWnoybqzKa5ON9sTV6h5NoP/qSpYzm5wAGOfaB9zrF6XvdjWNWxqdsy4ysHtOQR/y/0xqwbHrVAU72Lg+aKpUKvqqqTZkHJzwIHuMYtm38X0agtqBAeCGNpzAODIOTGDzI7aZ6riqoTbbspHUt2m8oVqlR0RhDUz/7QEqKYz6iwZQfY/Ot0fDwO3FdqxVjJpu1jJULrgRFyv6QIPccnVg3/RenVWte6jHEEqo5JjlffjRFDwWyIy0qq1KbFSFcGFUXAhbDgsGIkiRJOSZ0nqpLGBtjbKn1rxb5lFWVXpVzgnlSlpWFjg8YgEQPYaN2dDzumU0R43B3GAXzLVAAWHPcGYMfGhupdOp7a9dvXJsYs6FQ0f8A8bCeJzDGPaONVR+ruMKxA+55/wC/bV4JSXsJyxyO91sa6PWqutQNRYBmARhfAMOJhRB7SOxnTeh4r3TIfTRYVDAqFQVTGJYCUnsDgfGlHTOsztWLinVdawIRwpuBSCzFuw9z3jPbSWlvPLDhTLPyR9IHcAd/uRA7e+nSbwxcLJcvEG/UUVWuKdTcJbCZYNJElWEESMxOJ+2g02+63SQ4DVEJakpZQW/mYY+ogARMYLe41VNlvvLqrUMm0zgkHj3/ADq3dL8Q1dzWpQgVaTXQpUEgqym0GJJnge320soOCCnbPRfBuy/hQvmvUqO4hwJtUszOSqnPeJ51xR8AUXbzar+c8ASsLhQFAgcYAGh6XV4UkNLBlFjgoxudV4b/AN099MqG8DFsEMhgzIyOYmJ7ZGuWGtKDtoaUL7K913/ZttHLVLm25ySQVKD7qQAB9iNeWnb06dYq7eYgMBkmG+Z5j7fvr6K2VBdxSenVVaiezCe/Bn7a+ffGHRv4Xe1qIm1X9M91OV/oQNd0NRaiqqI1teWWCh4vp0wqUwQBgAN6c+84P5/fXNfxkXU/pq6TDXjHMwMmTGccYOqb5VsTk+354J/HbUterkAcjgDgfAH/AJJ0voobcXDpfXqDt/6qAgJdViQO2BGc8AT/AE0w224o9UJ26qaVpLIcGSBA9Jj+W4xOABrz0p2Ms0wEGY/P+B/TVp8N9KZraoqOjLmm1JLgj59FRMMAQPqEg95J0stOMVYVJse77oNXa7VmpBanlwAbGuz/ADCJzJyOOedJOhVnDO1cNTdKNRlYgqajAyLgQAx+rnJ+4Gr1vur16SK9Sm1gsWqGGM8FG7Y9QvAnjnXfVttsd4SP4kIQhaKjAG4RBBBjjt3g6jG/A7Kt1XbUzXobVqSWuhb0qJWoWJMQQYNkEE957DUOwr1KVeolFTTKBiFbPpB9OLe/vMAnOpun0a1PeXU6ibk0hMx6WU3SLlBEySSD3z30X4h8Q+fTZVpNQ3NJlYPIhBm6HGcg8RnRfNDJYsI3/VUVKhq0WVxTJSpYXFwBtF8QPUTHYaQ+F+uA7ta26YSpJLgMSfQUUED0wLsGJ5zqTwX4op7cNTd5RmBDMpgnvx6gI7kH8asO5qdPqqHNiAtBekyRJ4kZntgr2+NGtuAcj3a+Idi5cJWl6pWVa6DAAxd6Rj250H13puzphnZVp1IJVllDP8v0wecapHWumpQTzFqLXVoIFtrBSTBOSY9MSO+l1bcG3kMbQY7Ccx/3wZGsr6FeBPuOrVfPFVqjGoCDcTcZGM/2j203pbBuobio6vT2/mAE3EwXhZxz6mlpgxxpNU29RqhAXieeB+TpjsaixVXyryiFi5aCuAJA4MOZ97Rrpb8CJeTVXo1KnAr1yrkTFjcSRmYPY/iD31vSrcdVeobnhzAEsoOAIA/YazW2y8mtHdfqNStXvT0EtKhTAWOI7AAd/bVi2ppLt3lPNJkvUQVDMkwCMC6SY7Acn358R7ZdtunNKkKcAMUZAy2kRiCYBYSOMntoDZ9ef+LNZOWWGQCC0CAAJMkwD9zqMvevasFFh5B/Lbd1WMorAgBG9Ij7+/uO5OPbTXrnSKu0IWoxp0CRCIxaDbJtJyoLA/jkGI1YqfjBEKmtRKsKZdiQPqyAAe9xBgj/AATqHqXVNr1LbLfVWjUEEyT6XkL3GVMnvjnsdT9STatY/I21eclQreI1BHlUrQsW3NdkCJMAfeBrW2o06tdStW9mYQKoC8ZAJBKn2AED7am6j4H3FKoEUJULZWxlkgd4YgxnQmyoeTVV61IOhJBBwpwRhoIwciJyNXWyvYybvss/TqlShfTdq9In03C1ySSCwA+kSSW+qR/ez9H31TKtVomAbT61f0gfUDBMTJM/bXmu+q06NemVHmKoRnDGQ7WgsfzP4OifEfXVqupW8KUIKtULkXZIBkx2x/TUJaTlVdlFOhb1TqLvUZ2Ylnm4+8mf7j+mlxOsZp1sLrujFRVEG7NanRCADBBbAkQI9wSY5/b30Ppht+l1HUGAF9zrOSXIKb4O2VRSpmADe4Ziv/KhAxJIyY++uv1JWx0ecgLEgz3HY/f/ABqbbbFqc/qGCDI4B/HfU1LaKpHllL7QcnB/5ROA/MgnUnOL4CrQ16Zv9wEIrVKhWTKtDYj/AJuP7Ed9M/D3Wa6EqFuptkByTA4AByY+DOq9Q6/batRSyzMAjB4P2/z9tO9j1imR6Cs9hIB+f6ffXHqbleCqa6Lt0DxCiKAZouIW0CVIzEGMYjkDnB0r/wBodHb1aBrJc1dbQrekk3NaVFv39p9tD9L3iU61N6hNoM/pgFvgwWGJP31W6dWqHJRvLA4kSYBkEjImfvkaXTlSsVrJB0bwDud3RNWRTSSACDPpwcdhOP30LvfBG6pSFUER6rW9R/DQT9h/XVgq+NGpML1DNA9aEox5AJjBx8dtNtv43pVEMvn2qrEf/fT9/crqz1dTlcGSjwec7SgqvDhlIwVODkfPH+dXPoXix6FKwU4AOPqDN8kZBxESNOuoeHE31AmVDKLgyMj8R/MMx2jXn/WPD+72tMF5ei0NIJIyMXdx7e2hGa1ccMNUWuj1OvXrlxXeikTNRiqjHuvBgc5+dM22HnNduG2dZFGWWtTUngCSBJIicyTnXlJ6pUKxcYzAnjRm26iFpQCbyyj/AO2DP9Y/E++qPRYN5a9wo29QvQ3PmqpK3JKk3HgkiPYenGO06n6b4krqrBwtQKwADA+lRIyT6hMGCY4P2O99sk2dOnuaVLzKNZAK9BjcEaP3GZg9v7pWrUNx/Eg1mRVphqCtkOVzY7AAswmATpNl5Q6kWR22e6gNTCVXHoDmQ59ldYIM4zP2OqtQ2zjeLQqDy24AZQQs5AAGIIj1ZJnTvqXgxqW3pCjUSpa91oKi9gfU04MAYmcCO+dJfFHU6G9tr0waW4ELUpnNwAgMp7kRB/GjCngEmE9e2dShd5qtayk+qRkngicGRIH2Oh9t0Jq23Wtt5LBjchYcDJt9jB4M889tFv41qVdk20rJ5hAhXnIzIMQcjORHOt7nb09ts6YR7iQKwqpbIfIFNhMn1KRjgf1KuKr7Bd8jDw/W224BpV18uunpZT3txMfTM8jVU6l0Sou9qUKALtxgRcGiMGIuuXHeR76h6p1ZazDAHEkCM/zNGIJOmdHqVXbbqnVYl2c02dzy2VYCfwM/GPlopxd+ejN2jfR/4VEI3cCpdIHPpgR9PzOOdZq7dW8EbbcVWrMtSanqlJg9p4+Pzz31mp74vLb/AGNT8FY6TutsC1Sv5997EGSYUggXEQxYAxJ9wMDW+o0aFeDt9yaLAyQ4MkDlgeSQPk/jVV2ahV59WR8e/wC+dcV65UMAfqxPuJzHwfxo+lcrTNvxRzvGDKgUAkLBbIkhmA+PoC/PvnUVPd+iywEBgxOZxPOYzMcdh7meKW5IBHKnt2/8/OitttXKF8IiwbjOCTAtAyTP+T210vHJPkd7by28seq6oLEps7SiwbjIiLmB5ExjgzpSepeWqLTLqaTBiGYMt4x6REgfc99LncSeWmckx+T89+dcgk8/bSrTrkZyD+u7xq1XzGt9aggKIgD0jH40FW2xS2Y9QDCDODxo5dpiJgY4AJP5/wDA0bsqQVhABCHkgTOBMxwDwOx+dZaiiqQGsiJUM4Gftpxt/C9UqWIsHu3ERM+5PxH512R5T3rawM3EyVk8k5kN/wB50123WqdZQlVzTx/zQPa0if6xzpZ6kquKMkuyKnt6VFEWigqVyxDPUCwJwAnqJH7ck/hx0/ogq1IqKKTkAs1OAIAgejIM8SsYn20n6malJkAqXK7W+YQMccsPVwQZ0y23XXFItNJimGpi5X59RBxiBMiftqD3SyPaR1vvDNbFy06wPBVrWMHgKfcfMQCdKuiU1q1bfNo0vScvcOM5wSSe3/jUfUfF24rU7V/SpNzHLfc8tzxx8TnSzb0wstyT/MRP9+86pspZFu2WCrs71LCkFJhQpgErMC0RLksIJwe+ddDbUlAn0soJAIjMyCeDkGfsPkDSGr1K1vQxAjnGfsPvrilvWrP6mwsxIxx+5P76X05NWa0WbZbpUEkDAOQcnv8AaPwMDXFbrFOQE9XPsZM4iBxb9++kO7ol39GR37R+AT/3Oi9js2RHBZQXgRzEZmZH7T376Rwjy2a5Pg63dGm5J8y1m5kjuZA/AGpKvQ6qwCkTkECPaCQe0fYax9ujmCFiPqMzk44mP+mpNpX8v0k+YJhSXaRPZTyRJ4K+/vobsYG2PsMHSaqMvNMpIYrFwIOcjjMft+dHt16t5bUXdaiuLYcXHjPYH8nP+Qau8pvXc066ipVcyKlyiTLc8ROBPuPbVb3e4qoWLD1SQPwe0Y/6aVQlJj2kgff9NVWhHknhYb+/fQKU5J7RzP7fc6n327vYMFsIA7kyR3k5k6hVicc9/wA69CNpZIPnAXQ3DqIlrG5iRPvPv9v+mp1pkAESSeFHcyPmYgHge2puib1EPl7indSeCQeROQy9weDjnTDqPhY0lvpN59AiVI5WeZEdv/OoyklKnj/YyVo23VzSZgC4BUgXSCoaQykf0nv8ZhNR3CKJVQWPwZEcfk++oHfBMGJxExGoqbHB4ExMTGmWmkjbhxszWSWpjNskgTaPpafiGz99AUKTPKoBMEkfbmPfGj9l1V9vUDKZMFWBMhlbkfke3wdBPQwKiShDcyYOJWO93M9vtoJmaB1cf6ePbV2ZKW56atKkQ9dFEIQAwiS0f6sHt7DVRrVEYiooCQQGABIu5uzwCf5fg6hXqFtRXVfpMme5kn8YMaMouVV0ZOi/eBf9pa7Pa+RWQOVdrbv5VMG3g/zXH86zXm9epcxY8kzrNU2JiUiSi2f3/tqTcj0Ke8f/ABrNZof1GXAX0CmCWJAJHGNb8QubwJMBQQO0nk6zWamv+0r/AECkDGiNosnPx/cazWatIl2MumH9VP8A3f512G9P7f1un99a1muV8j9EtVBYcDlf76EY86zWa0RHyChjgTg5jtMc/fTLo9BTWoAqCCzTIGY4nWazVZ8fkMeQbxAIFEjH6c495OdMd0g8ypgYqD/OtazU38Y/3/yVXLK7uD6j99HAxSEY+r+y6zWa6JdERn0XJH2P9jo/sPl4P24/trNZrztT5HVDgi3WIj4/toLrZhZGD8fbW9Zo6XyRTU+LEe1EuJzpiw+kdrCY+ffWazXXqcnNpiqpyfv/AJOi+n/RU+w/zrNZqk/j+BYfL8hnRlBp7qRMbcsJ7EOkH75OfnV4/wBldQtRqAkkBhAJ+2s1muX/AJHxf6opDop/XqYXe1FUBVDGAMAY9hjVeHP51vWa6tL4r9Cc+WSk6Mqsf4cZ/wD5D/8Aius1ms+QdAdL/ht/7l/s+uKfOtazTeQBW2pggyAc/wCBrNZrNKwn/9k="/>
          <p:cNvSpPr>
            <a:spLocks noChangeAspect="1" noChangeArrowheads="1"/>
          </p:cNvSpPr>
          <p:nvPr/>
        </p:nvSpPr>
        <p:spPr bwMode="auto">
          <a:xfrm>
            <a:off x="155575" y="-884238"/>
            <a:ext cx="2476500"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hQSERUUExIVFRQWGBwaGRgYGBgeIBweHBweGhogHCAdICYfHyEkGhseIS8iJCcpLSwsHyExNTAqNSYrLCkBCQoKDgwOGg8PGjIkHyQsKSwsLCwsLCwsLCwsLCwsLCwsLCwsLCwsLCwsLCwsLCwsLCwsLCwsLCwsLCwsLCwsLP/AABEIAMIBBAMBIgACEQEDEQH/xAAcAAACAgMBAQAAAAAAAAAAAAAEBQMGAAECBwj/xAA/EAACAQMDAgUDAgUBBwMEAwABAhEDEiEABDEFQQYTIlFhMnGBI5EUQqGxwVIHFTNi4fDxJHLRFoKy0kNTkv/EABkBAAMBAQEAAAAAAAAAAAAAAAECAwAEBf/EACwRAAICAQQBBAEDBAMAAAAAAAABAhEhAxIxQVETIjJhkXGh8EKBscEEM1L/2gAMAwEAAhEDEQA/AKmPBSnh/wB5/wATqVPBI91/c/50M1YA+kkD5j/Gpf8AelSP+If6a85vV/8AR1+zwS//AE8qHn+s66XbBeCZPGDJ+w1HT3zMwD1Gt+Mf2+dONqLZKKs93JJJ/J/eBjQbkvkwYfANV2pprcwx8tB/aZ0D/FKfj9z/AJ0ZV6aXJLsxPvI/poCtsSjQw7Y4IP8AT+mjFxYrsabbru0VQWFQOoiVC8Zk3Ez+NGV90hwGqv7SKnf7j21T915Mi5YjmDlsz7QPbjROy64QQoWozNAE1T3wMCBp3puriZS8ljFM+x/Ij++h9jXSsWAaLTBmcz3HxyNNuj9MqCmzbpvIgwoJGRHMgzzPfW6HhikivU29RmlSfS8hokxJkAz30m2VOx7Fe+p2QfNVQf8AUp/oQc/toLebimEYisrGMAA5Oo/EG0qoVAqSWAYqBNpzhiO/yR30HS6Dua9IMAjAtEB1kdpYe3z99PHTxbYjb6Qe+/ImCWgZmR8dxoM9Yb/SOfn/ABGhOo7KrtWVKxWWEj6TiYydRnqFQYQA/MD/AKf9nTqCA5MY0es1mRiqoQCJgCcnGCZ++DGJ1JW6rVVAPRexJgTIWAcwLY5zJ4Ptqt7ve1WPqJ+0Ro3o5qgeioVk4B4kZnPtjOm9NA3MuVLom88kVne3vYqSecdv/nGuNnT3DBoem3PIa5OJBAE4niDqTpvmLQCV6mCwPqaBEz6R/UgnMR86dbSuHpt/D2FUiJSIJw0ARHA+899ScR0ypHo+7LsGqeWBJudiFMf6ZEH9tFbLolW6GrqlYMAZqgyCMWiRH51YN1vFS1WVajibUX1NPDgQODnk/fSvaUfMqs4oFKYWPWSDcnZTOCI5iREc6al4Ab3nTGXncqTxJ9OYnkExief86Q7vfVQai+fhTFwcsD9o1Yv92jcetq1/0U2URBAWVJAYFokCSZn7am2nRaTSj7ZRgGSjZkRAaZBB7cffS7YroNNnnzKzN6qjEfbP7E++jtklEkhxVB7OVB47R2++dWweFKaMS1EOpm0BTOYIX6/UQAeRqKj4ZU1WnzKacqAAQRjnJiDM6dyTE2sSrRAyjgnGHJBzz8YPxxxozYbSs4kPRn/SZn94j8idD0+g1Udy+FbIMjOYH1R79jrqt0uoili6WhoJg/8AxOcaziCiLdbl0LKVBZPqtIgf50Js9871ALQFOJbAHsSY1M1YrgkGRMrJ/Bnv8HUm33hXhV/In/x+NFUuhR4vhfcEAiwg5BVliPzGtVPDzp/xair7d/6yBqbptBKtF6rv5IQjBZ/V9h98d9J+rbilTaFqF2icZHxkwR299Ty3Q2EMBsKSj/iK3sWj/wDbW03KLw1L8GD/AE1XhvQRMA++D/331wu5VuAD9gdK9K+Q764H9XqVOcopPv6f851mkIIP8v8A+X/zrNb0kb1GBGmQMgTPGeNclo/lP4B1b9l1qkar07aXlWlhcjLdGWgtJJBnEZ+4jSuiRuKoUbanTVsCw+o8xAdgDwZgD8arnsdxQq2nVVpsQaQfHBGp914hIiymiewHHPxouj05qfmXUBNOCb2ZIBwCVmW/B/caU7/ZBw1Ust9S5rVIwbs45UdxMYnRWnFu2hXaRFW8S1IIuziCuAPfQ9Ba1SSbiAJJyTBMD+un1To1NQAigq6+YPUTCxJw6rOPnsT210soVFGVZgxuRyIUA3COwx7mY1ZRiuELTBKXhdAZqVZW2YVku49snn3H7asPQelUaaGtTcMsC5XUM4NpETE/VH08j+gu12zNTZjVFthJAYepuVVro5ObhImRM413S2rsiPSq3GQGdRDoIsVQA10c4jPOgwosezrl6QWkq+UA1wcKCREMIBXFvrJP2xOkWxY0/N8prQ8j9NhHNywGgAwSPsO+dME3jbemV831IGsNRQ4ZRMQpyDEg3cA4JHJDdUlhR3NZGkg2PQNO05IsZQpAHuZ5GpXgYVjrVWmHZkHmBg7EKAWVv9Vh59iT++u94Ku4ZlNKoUOUYqb1/mgMGtzkDkcSQToTf9PoXNTNWBSS54vZRlVuEsYMkCO34k62vVEotVBDEDH0hWBObQwkdjkgjGOdDHKD9Bew2lSg7PULkqpMVDMrBwwn1ccgzqTppUAtVp02pMcE2sbs3zKioImQCMDWqtfyy1bzKa0q0AtJBlQCPSVwYXlYnI7xoHbbutUJNAqSVl6jG1FnKiTEjJGQYII4OtVhsK3u22yOCiIoHqER61No9OYbLGOYjRaLtsPYtxNvqgAg8ekSCfUM/v8AKin1AUqhWsyVeSGVX9BJGFYAkgZ/E++pf96UnNQeWUUgWgEzcpMlW9TLcAvPHHGdGqFsaVqDU1CCktogMzuoETgRgGJkcZPA7l7foqpDlCTJEAW2g92AMMJHueeMaqvX6q7msT/EtZIgOWwDbPaJm7PwPfRuzpsa9Mrub6asILOhAXIyGOTaBOO/xoPgyHbbjyLvSWU/zU1CgBhA9RkQMg3d27Y0RSZQqP5irgLYWUcgmTwHiAcEkg9oMqUFWnVsWoFps13lmiBTgMTiGIzbM/KnB4YbnrLGn5pWkFRyFcH6h8KwUkzGFMyODwZvIxAtHcCWqUabiDLl1EfaACFOJGoKW/FMearKKTLcyXrKthYCGGAnk/OB310nW9zWS1aKm4n9SzFs49JEjtJIP20X0vo1Onf59jtd5kgGVugQPSbhIMEd+2t+oRZ1DxAjMKVsqsAEuwggGIYSQRMSZHM6N3D7rywpogUkBY31FgHkeuZt4wf3jUR6FbXFRz5shlFEH5No9bSRx+ccaW9TpVwPKa/yy4m1GmZBIWfT7AAGMExGnx0KJN51M1qxZiC0x6YA/AHb5EDWMDHaPYTqy9I8ObUNKE1Z5D8jhhgW++ce2j+odJBUGxVQGSGAUAGOCAf2JjOlc84NstFLjvrBJ4z9v+mnqbeg7lacVDBxJUKAJuJBkZgQeJ76hoeF2SmztVTMtOSApgj1f9NPZPYxVTDNAFxPEDRy+GqzCTTie5YA/wCY/bRm06G6mRXsyAWBbvkcYJg8a73KOptNaqoaApZQzerM4EgTibjB5wRpG30Mo+QH/wCkJPqcgewJn9yP8aMoeHkpcB2+7CPvEDUDeEHc3edMzLMrCI5+5/8Aj9xt8lbbWBNyawaIABJGJAIIMfaZxoZlhSDVdDJump/oP7NrNJKfW9wuGJnnIOJ/t9tZo+nLyLuXgZ9LoBS1AioVJu8upapHbAYWFpPNsyB2M6yi1LF1MtVpgswVEUowkZdWAwSrA2EyAMzqydU6qrutCm0uwOBYwlQLgwcSpOYBx2kaq9VRt91Y9EGVaw0goJibZwSAYjGQTg4jTp2ypLuutGWeoJNQgfSGYRykEKCCCTAHJ7ciGv0Gmqq+3qjcHEjy2JQMDl1AYD2M/OmVPYputuHp0lasFm01LTJYgXdnyCMwYidEjodK5atEPRrAj9Il7WKwbAfhwPuO2tKSAxDS2+5H6pp3ooI9QuAGRlfqAkzga73GzNB5Q+sFSWkWm4cgFcqSY+/EHVhXZCjQNap5iu/oq2Sxb+VZQiGBGCcc/fUdXqKtTqU6qs9MJTqAOvrgkEgZlgvBnOT7HR3+BaAFr7cOL0YLcvmXFWy6hg0D1MJuyxwsRzBK3PVVdUWhfRe8XsACLZMx6bgy2yRxjnOtb2vQq1KzIEuemrlWX6Co/VAIgkgBffkntGmPSa91IrSpOaTMSzmoqwZQArAFysoUyy59QPJlXLs1CnfKzKlXcVqm4pqJQWD1S0m1gQTAXIz+Roetvk3UMqgekqQohplQG7iYAlhEgRjTTcdBqhIVQ6hi60sMtMySCmREqzSoPMe2otz01CFYms1dmAFNzYrRki3Fk9hP1HEzpdw1COvtor1A5eq5CF7IKtdDMrCBiYIMx/bT/a7FnLMipTSoBd9RLEgHJQg/STEchoPbXfVV8hLVI26yBmFLiCHsj1i1jIMEHB7RpdT8UqjqQ1XysKouW+RaPXItVe93ckz7aDbfAeArdbKk7BVN60mCMguENHpZbzkjM9z3PuFvd1t7txfIFUFHIT1KVIYAKQqoQ3vM59tGbnc7ZaVQzVp1gCGCVFJLNDSp5IbEtAAyMar3Sd4A9Y8203YXSVYhslzkPKyYOMQO2ss5Mxlv96tA7WujM6pSsK5BcCZ8wwAsSPyNAbvdsm0pr5lxL33gqVVYP6ZIJkhs94+DjRe2MPRTzopVh+oq3KtMuQrRJAhXIyTGCD2BZ7jaKatM+WTKqUAcAtagceljBk1Ii4nDyTEafCFFFOHG5anRaohg0fQGamx7OOQIB9/jR1Db0WqUfM24pqVisp8xCpi4OmZKxiDmcRxJ1TeUQytTQPSWoVreVTCsvpw00xDKDJ9QnJ9o056RtKG4p1alOoWUypWrc1pHaMFMEGAc+2NB1QCtUN8tDb1XSh+tTf8ATJk3o4aGC5MWDIOMzpZtemu1RlZgzq5XEQGYFkKjAtJVvjnjEXVukIlSVZWJn0TcDaLIIcEQGuN0Tnk86U7A1AbqrL6RyVQpUFy25CAxaSswe5wAQRvrgNGbPq1RqwpO6qQ5RwQP5gWQyckYAgRk5mdcda2NO5rq1S5bVqMqCVVu/P03EGOcjUOxVq1V3qpSAcWJaoqCeRlTM45MfEdy6vT3Ymk9YGmygl/LZWtDhYJcQbSBgwYg/OhwxkAeJPEDgtRim1QQRVAiFgEAlzBMEeojk6J6Z05a6AVtw1yGPVUUBX5AAxmOMH6cHXVelSWutxDOzhCbSrBlWFJ9UEQ0YgHHOuNhuKpdKVEU6SU4yZJcAyLJ9Vv5kgnPOm3YNQ13O7Sje1VzEABikXSBNpzfxJ9p+dL6XSalem3lhmpVDLEkFmg4lbltOImJP7a1vOmVCwj1W0rVkAqCIJAkyGYjntMe2otpsGC13UwzUwAoUl6eAACRPplYj4E50ka5MEJukp0mCU1/T/TNMjJJY5BUXsYUk88fnUlTb0a7uJtFgvRZUED1AkkwY9gPeedK+vXO+3NerK0yLmW7kuPp/Ag5EH9tQ7Ld7nywIWsVc3qoUyjKZDNjMg/ORnGm+0YM6h00yalGqiraIiQJUC0mPZfYce0aHo1apmklSmP5y2ZEXVBAjJ9QMTwoGe8FcOzNYrNTpKfKQ5ViWsx3P6bMY+PjUm1qVUp1AA6srui2khTTIctAkAwBK/Me+teDUFVy58xRUp1K5PmCLZgsAfqyAABj+mhuuboUUW1R58kwrEqwj/iOGOIH/nUHWt+BVLUqIQ06aGVuBLsABdBzEHBPwdB7JArVGqXVNxdbZzLAwVyJuAFwKnn7AFkuwMZbHqyVVvq33nuFqEHAz6W/ocj+pzWbTehAyptb1DNaVZTicBjB9Q41rQcQWx2vhrZ1Gv225DEZa8+qecsG5xOADoyluahpqaZo1SVJBLNxJGGYkRIPzHfOqF1jqlIGkNtToqoXDZBLWhXvk+kqSQIiYnOhKPUKn8SP4eRcAttINABYEqoBPBnOZ576Lg3kNlvfbLUYmnRVCKwRi4tC2iTIDKG5gTP51z4n6otB0pIrOUbzACBgrUuYAiSZj241vxB0aqK27a9qa0lDJCIFfDeYDgTBkHnnOqfuutNWcNUQOBj0qAAMDED7fv751oJSFeBnu/EV9IpSNSmFYMApAQENk+kDuVIAAEzPbRCb2rUpO4qbk1LmIRVDLa5kQRkAsPYZiJ1zV3VJVKGnY4UKrqpFzmDDDIQiRIDZ9+NOugbnbimfNVTUVQotJyVJYXL9IPAg+wx3LNpLgwLsKRbbF6wrO9PzCqFSMEy8ErDTe2PhhjR1bdKvlyX8oiwU1V0K+jIBAJYG4cntjjU3Q+p11JppTJoq4cC64g9yh5AhiSDORiCdei7fco6i7bNBA7qT+QpkH7jSNN5M5UeZU9mqIx2vm1Fa0FCBK5uBkxEf076i8ia6rXaogDrYVUgj1AIQGbJBIB/5eONWjbbhq18JaoZgQucKsqRwzEtK/Gkm56PuSRVbbFou/TasCVJMhogIPfuc/GkSlVh3K6JDv43DpuVWowpMaTEXMrO1imAMCZTE+7fFQ2/QDTLF5KlWAYDHGARnBYqJ/M4I1N1HqtRVHnUmWSEAZAXBn9RgxhjLE+lsG/HGm3S+qttml5dCpg2ERewxUBMoVOACO5AmRoq4oJHtNhU/hjVVaQslmeoAzek8tH+mCIg4xjSCir1/JY1bFKujMACSqyzkqMssHPwpwY1YvEG4mjUFNyvmmSHPpE3s3lsAyEMGMifSfuNLOj9G8l6VWqjqiFlvuDLcPMVjgBpFQ/YQfjWhhNhbvAPudwLrUc3qXtYZBUt6VUESqhexGMfcP+odI3q0VCOxoVSGSp5oBZnstU8cQQFHBY+x1H/uhXpVqgp06jGWpVabNaGBgqSSAstmDIEnXFTa7h9mFYMK4IsHmqQYPJUmLgowVnR3IWmK63hTcwfXeygE0fXcATGVPPqPb7/OuOh0t5tqr06akOUMpiSuMqv8xEE+8Tp2FNSglcI5VSFNFDcUxc9rAh1Uu02gxI7jhhsuo091UZlBUqyQWex/MdvLlSB9I7qDEEkjR3vsFC/qW8q+SvmeSrAi7AV3ttLWtxEz9AuB+2tdL3YqsKlSozbarfTC+omkcEG1QAoEyGEcn51F1KjResCtFqYSq4csCQWUgEhVYXXERM89udO6m1/h6T1aKEUQiNYropIaQtyxeLpmPScTkkjSt4GE1TeVWpVFxerkNUVwgqogiTa2WgDA5BODqXpprOaJq2rtqmP+KxHOYDvggqDge+u6O6o1XRk2tMyIZTHmLBANwINwkjMz+2i6m2bbUfTVApU6is9O5SVYgGJP1JJm3HfONG+g0GdQ6YtR0+vcD6TiBTETIi3kqBg/jQtREMtTYQ5Chg+cSRnPqkNwZx8aVb7qyBWpDdujclrWVmzgExER7CY7nOmW2oPUqIVel5oQ1bhFhGEAwLgcsZnBJ1PIxJsuoLuKr01YUqyM5Y+mWkQxEG08Ce4tHYaireHlUeSS6StrNbh5KkMx45ECD/Me+kvVNlXWgrshFQMQyhDdBBBZyBDXREzkGDM6ZbcpuKQrlmdFIV6VViQpOYAkSAxMHn1d4jTVWUwAW5370qTIzMUeoZRXDCTLMtsA8R6pkWzrvp+zNEXF3ppUaTAq5UzaC0W8keoGIJ1xvt3taVe0bUILgCfNDKAYDECCDHt/40yrLuNmovZ325BFNqdtQADImYAEd84iIOnfBqQx2djjymVQ6GQpKM0CYIgnt8TyDqu0euk1ilh9TWqoUSIcIOSDJyY+CNLukdW8yqUV6dE3sytaQASIEEEleY5jHzp31fcLt6SvUqL54NoFErBgl4b2liTkE5IzpXGnQbE+9rxvFtEG8BLWC5JKuWxAJAiM8CZ41I22Rq5R6bjJCkMsueZUHue+eT740Z03eJuaS+fuDQqUalyXKI7kzgDM/v294es9XpPTpugQVlYEtBK4L3ekg4JtPuZ+CdOrWBaTFddKqx+rSQESEgMVycGAYMzI/PfWatPS9ntK1MVF224NxJIo0w6qZyssDBHsDEEHvrNHfX8QKKft+gULiam6RgBP6akkk5MD2+c/b3v/AIc3m1pLG3FQBRJDKod5AhlEyy4gdpOvNd3cwQ1mY0x9LKJgSccTGfaNF1d/TtVlo1K1otViCVEdhIgRPAGmk7+zKPnA08T9abcq1Rq7eWHts4CwBdKyLjLJnPfS7p2wdTSr01L0xc8+pQtgDGSMDi0YycRnSf8AiRWqEvSCAjAVSc9hA5JMDVu8KeD9w1VK1rUkXEv3BBBCpGMH+YD31uMCm/4vbvUXztsnqqsQylkyQH9UsQIDCZEWxponWqY3C0aFWlQXN9Rqd5QgYAao1kHsZI4znTzp/lrWK1CrVhcSv1KoPNwi0GP9WdKvEXVunQytt1qs0SKFymV4lkNmI9j9tSUvdVDOGLsIfaCjTG7q9R3BoEC0KqgS2MBIUjGMADRbshdGepuFSAwq1SBScESBKqVA9z24OqBfS3JrlhUplzclJZby4JkTgeqZPpEQdTJs902381SWRf0iii6UiBI+6kEEA8HvOq7+iWwtvivrO2pp5ZStVUQL6VUinLe7hip5jIMag6Z4rq0aD0ijlqD0wVLqzCmxXAgC70yJAxqsVervtd46vQvoOEvok+gEqhMYI9Jkfb8atXRuvbB2WqlGpQq138kQbizLYYMkgKZUAx7+2lnObXAYwSAam7qO1GqtWtWqORfQdoVJybCYCkMBbkffS4UNwRuHFSi9NFZsVPWgJYi4CfUPYyCBE8HTjxbWo06gpPRxVAC1xTZGpswH1L6bokNE8Hj3qR8DVnaKdalUYqTYDY8AgHDQO47/AOdLGN5kM3XBy/i1kLWVqrr2DlVzIMm3BiMZ4xxpTVq1ty4IBYjALED9uB+BpzS6Y9A21toyEfzOCZ+AQLZ/fRfnqol4kGLTHYmSAMARxHzp7UfihcsZ0dpu9psqNOneDXSqzBZP6kkoFIwCaYBK+2T8Lurb2psKnllwawVXNZwC/wCoikhZGAOIN340T06stSWpO4sqIsj+UvcZX7Kje3Yd9Q+IL/4t6O43Ck+k+b5YM3AFZJ9XECcREaSLTdND5otfhTa7Z9sdwN0KLQEcuzAcEiDdA5OAMZAGqt1jrSruMboblDcJqJ6V9jdaGYxiY75Oi6PhyrV2YVtz/wCnFRwgFMFg6XjmfpIVjE9+NIl6bTqGpSoUnrVERYYl1nPqcowkQYFonvOilHJshNC6q1UedTY+oogYMIYZtX1AxAMYIKiNEbXZVRQNZa3mUlYKUgBZDI1tkRB+qczGMto3o3T08ktt0phxUbzFqi9acD09rg05BuGJnjQlTdrLhxtqwYgu6t5dscEICA9vOCSdB30FGupdQqUN46rTutf0BVJB7q1wMzkSOMQeBpxtPESqApR6e6jy69UgsqAnBdZgz6Z/MTxqr7voDio1Lb0mrGmqO9j3L6gPUoHJJ+9oxnnU+02u5r1y6gqzgGoGgFmS0+rggF8iOP66zSoNhHVOvF28p/KZSAn6KAgkT6lLAFMQDGI9tNt3Q21NP0HSm5im1WnBVkMXBgOcKJgEZPfSSv1mmlYotAeQ5U1Q4J9SyGKluRmcjP51JVrbZ6bhAz7hmNoN5kSYyCIATsY4786FcYDYTutyaLCrQr0HSoUR0puWLkDMq1rCYMRETAOgOs7mmR+hs6lKtM4qVO2foInmIIONWLw10BKqEVEKVCikuvvBgRlRCkHECeDjUPXvD9ZqgFTdXYMAMAw74EDEgd+2h6kbrwHa6K90HfeYK38VuqlNnULBUuWg4xNwI7EfOrB0vxBtkIpKaoBAFzH6jEEgFgRP30FS8KKqgVanl1Gk8/WgMerv9yCRke2otp0TcKtUbdabsGFxUAkECQUDflSOQQdZuMjU0OK29qbeoTQ20X4erUozgnvE4nN0/gxmq7Og1zl6RY2li2BaSbVB7AFpWPkcRq39L6Vv0BrElrkNyM1lrEEXAEQY5xAJ0MOqNu0rOlAuGNp8pQxpwAVuU/UCczPaO2iuDMXnodOn5UqapqZYAXW8SAVIzBLGe0fGpejVv4Z6oURe9hpO0RcYpMt8EgZlivGsq9Sp1mQkVwimLg0lGMer0qOBi0gDJjvpdvPC7MZR5VCqfrG0kdrZJ/mkaZeGK/ot/Tem0dwHqKwUF4i5lgqqqcK0ciZHvrNUj/dW82pNMOgEkiSvf4IJGQfzOs1tvhgsRA11NtQVEphRIKGI4BYGMErE/fXo/QPFLeUlGnSK3EsaSEC231U2ttOC4ALY+Zg6qW069uahqstJjTFKGW0x6ZMS0k5YmJMicex69D3O7RGBak6JFrArMRxaJIj/AFR25nGk/ODIs2/FHYDzzt6YLPJLOAxJ5KgzJ/8AaNN911E+WxpupYKxGQchZH3+2vKV8NVK7sXqk2yvquY4kQTm0XCP8HVj8FNtoIehOSRVqWggBYATgyTItBJPPbSTgmsO2MpyQFUpb3fCo0yQbmpXLTwSRcVMSLgRnMjnSoBqNNTaRU80QsxKkEEj7P6biTzq7+L6m2rVQlevWU22+XLDMzcTBW2BzkT3wYpXWaW5mw1TWQ4S1/qBHpxN0+nhu/3BNIu8CPyXpNhsa4q0bfKqIQGQygb3N0Dg4/7nXXSvAj0Gett7rVBci9ShC+q2RntxH9tU3wyHpVaVr1aVZrpVwRMfcQQQOI5Hxm6bTxIzU77abKwuuWU5X1eoQojvOAZnSuNPDBboqO/8RiqhBo00qYzE49TYUwCxDKZ/ppj0vcvYv6VFrCYEWuoxMEYn6jPxpt4nogU3Uhk/9LeArAC5WIklYvBUKoHETjjVM87cnbpVRlp0SbS/cephBOWA9TcciOdCNS4/cPBctvtEqN5LU3cB1dUvuAs8xS0HiYUR3kQIGRd90asdw9YOEbyiiraUglAp4wsFicTnHzqm7Oo5cnb03quD/wAUzE+8z/c5B41fPD53In+JqrY0RTW4xj3u4+JOdO64sXPJP0vqtWmq0awV6f8ADhSRm58knOSAmD9pHOfMut06aVyiM7C4h7gFyGIMW3Yxj+2New/wSkhqbqoURAURGTxHudA1ukUySXoI3uQCp+TIxM9zoxtM2Dz/AKdRcVl8g2Uw3pUglnEm28YuJBj84jTLrFDzt0arAhhaCkGPSAIIwcxxqxVfDdE/SXQ47hh89p1pOgVqLo9KosAm/uWBKwODHf8AfUnubsdeAHqPiNtvTiktrPypYsQBDFlEBhkMOYj7HVW6n4hvrebSBpEQZuJJYrDNM4knA4GvZ6u6SoLWx2h1n45WRxpB0XwlR3CFt3tKIqXEDySBiAQSEPPOhCe3lGZR/D223D7evVFJ2eFejUIN114VrSfq9JaeePvp8d7Qqb6pt9xTo2KCLygBBUTLMI575GYjvo3xzuhsKdL+GaxCCLMR6bePk9z7knS3ofRjvFqtuKTgu4ek+SIYgGYPqAEGD86EpKnN8DJdCPqnUKG3rkbIFLWgVFqMA0+0iRBJGSR8ai3Pi3cVWsaooM2ghVkycANFx5jkafUv9mKVKJdapV0uuJmGgnsOMex0EfCISq9KnWpmqgu8tVcP9AOGYZIB7Hk/Ah1PTf2CmLGLguF9K1Iw7XEgERbbk+ofkT21PR6OxiVxmTVNqmeIpj5kwZnGmtHYhJ/TKxiLTI+7EDt9tSeTbkY/v+/J1J6/gO0YdKqWE3sSXIBcEqQLlaFEEWi2IiYxqPxQtZ92tenTNMBQPWOSCfbBEGOdQjexiJ+0HUVfqQpj1OUUn6STkgXcDvwR+PjUUrd1kbcx1V3dSrs67owWqh9IESRb6lH37c8CdC9B3dWhTrivRpuTVBMtaQ1SLiWAK4mYkHVe3Pil2EImMGahk9yQZM8H3Hv7aXbnflwA7XsOMSOW4XA7nJBx8avp6Mkq6BKdl62/VtvvD5reavkggOzYEiDbJg47wT8aR7fr232wFLb1HAZ1qeY8AFl9Ju4NkN7cjiOaxt9pUqmEplu0wYH7YGmm68MeVSva8i2LgA47TAHH0xnjM6q4qPLArZMu+oU0pGmA4vJqQ5DKSAsqZB7TGQRz8F7rc7jcSqKKVIgwxViSoJyJkCbhME5A0Z0fpm0rUw1Eza0TUW2SPURbMfT2GfvrNzvQ7Krk01qVPLpshksVa15FsiT/AH5xoXFdW/sOWY3QFq53FY1XX03QxwM8yJgk6zRO+6Kt+dpVYwMpWYA4gTNQGY7nWtHfL+IG1FfpdZV2TaVGr0qS2hS7EEsoj1Ag+knI7CB24b7Xp28WoRTesKZiyqUlCIDH1IsfAnB+IE0rofSa+7YAMQKYwzMcD+UAZiSOQPf21dKniff7cJSXbSKQAJEsHtAWAecc++NCUUnSNdqyUbLy60m4M7mqSjqCWHMK2CgmWgiTziABet+I9tXf9WrVIowUKeXl7VWFS6IlJlREscgaMU0epipcFobgjJg+YEAE84YEzJFpiAZ5NS6v0ja7emwasXrAlQAoOVJB5MAEwftx7aaPOeRX9Fj6j4xTcPRartab00vSHks8wDCqYDsOxkLPzpRuOsOEMlEau6skEshSLCKquDMRF31YMng6WbalQdCf4m5oBh6bL5ZkfSQwBHIgQO8Y0z6ntKVe1/4gbooTeG/SILRi6SApaYjuTkzp8IRId7fou5RHqVvNoU1QNbTK1w1QT61vJtW2OGE5ExpW/i9KrNSK7ajTdSIIaASBJLJhSYiAse576X77bbyolhRjTEQiMxUQIEAMZxkTPM6r1XZopNxZW/0g3EH5xj950qjGXP7Byj0GjU3SLSZ6ZrUaZvapTqLVBT0kYYkgBAe/DdtKj16jZmj5hNp4twB7MTJJ5JBHtHGiOj72jtwr7xrqZQrRRW9dttoNiGFkErLMD99V3qvVaDVC23ommsYva4k+5Bx+M6EYWw3gum16pTamjectEWrIcLYD5nqCsmC3lZ4jH7v9r17bNCVNvRqACmprUWYAsxYOZ72kTk9/jXiT7hqjZJJOJM/9/tq7eA/4ijVanTUOayAmkSA0jLQs8gE4OSMxA08oRiuMgVsd1Ov0uHdggyJpkkAmB/Ugc86k2nikuCtJlLjCly3M9wRP0+xnjSZttVobOpR3Ie4EeUjKRAn1CSOCJxPyI50TU6tQFKkTSIcgqTSuUgETJVCVMwvpx9xpIpLhhafaLUtQOPXarc+j6T+/B+2u/wCCPZ/30joVCGsV72JNtykArcVBkk5kfT84nXVLc1lYiCwDWmzMGYAI7T24nTb/ACgV4HnrURNw/f8Av/bXFOtDC5Qw7iSv7HP9tddKq03S6pU8sGwg2sQRBMmOMkc6M3PRy4J9DgXGVIOIxAEnGs43lC3XIsq0FqNDhYyQzKTGABEE9wewxHtonbb/AMuEFEOMAQF//sKySpD8Z+Ac8HS5qE5DkR+R/X/51laoYiVIPv8A+dS2IayfY7l6FXyijgOQWRhkBjHpDcgn5E6moeGKTbpt35r31BFjBQPWPLiRMGF7kjI0FtahBHAgiIM5BkGDIwfzo2iqKVhRiwi0lfom0GDHc9s/jS7I5/A1sYUa5Rqr1ArU2eQysrqA2FmCbcg6rG92tu7oFEVqRUrVtgglieFmZiDIj++mL7CnbaQ3CQWVSfTcDJxk3e2IGoNx0lQllILfIfzXBgEAQEEzhsmQBgc6mtLKobd5KT1TrClqnlt5dMyoA5gDn3knSOtWZiWHfJcwCfycn7D9tXaj4ToqodqJMiQzFoJHY5gZ9uM6X9e6MtY0ghWlTUTFuYYi6O5MjXZFxiieWJ9p0RmpO5YBFQvAIkgY4mRJxJjPY51ZvDybWtRVjTp066krDOVDDicmG9J/edLOneHaaVHsZ6ixKtIAYHjAIJPfTH/dxsLWNgAgAHIPePb51LU1c0h4xH29Z6Yto0Xpozep6QDAJBMgCYa8gcGRJ7aD2viM7IJTq1FBFQqUMMbHWWZsTh2u9oMZjSjb7Kr/ABBpU5DBS0qxUYMQG+ffOq/1Hq9apUdmpU2FJmLR6h6gVEkmWtyQR3/GtBORpOizbLrNY06x8ykK11yMWUBfZSPpugEfHc6sLBHVXKl3QqStguRmK/GObucgE6806H0s1WMjLApTDXBSx+R7KGwO8Tpnvav8P5QQvRu8t3qX3qxp+lfLmJA7gyZHcDRlppukwqWLH3Wf9qG4p7ipTNdvQxUW017fnOZEwNZqt/wzVCatUktVJcGaIlSTaRfBiB7D+h1rT0idFs3tJqdYUdnSoU8hnem6Gql2CYYgxbOMkD20t8L0N3RHmOytTqZanUYly5+q2AT8z+8c6IqBadFzudjTG7erbSpojqXGCJtImHIJPBiMngyt1dttSptuKYVASrIlrBoQGaZuhQGgW/OPiE9zVRLQ23chJ4q8U1VrIEopSMSGZVYtmQMyAJH/AI1Xl8PbjcOWc8zLcqvqOCVkA3E4+fc63v8AaVL/AOJvFRWkqwaSvyROLfb3j3038LdHrU3D06lJ6NSLhfEj4BAYMOxA1VPZDDViSVy+hNu+iVaahfLWPUSVaR2we4A9zA441Ft9ilNAahILrcqgcjIBDT2M/EgxMRq++Mqe2aiEfcPSq1XugwwBiO30rPP+YjSk+FUWnSq1dw6NTQcAECDJktOLiR+YjtorUxkXbnBrwt16h5Dh/MJpoSLfrUCJPEMoAn4yY00Xrez3G3qNvFS+l6YKy5BJNMqwCsSR2bOCYA0p3S7alVqB7CTFQ2gC1WMEYIJtBuxkqTqLZeG3rreqqtEtcqSt3cCSSJIkjP8ASdKtvLM7NJsOmbogI9ba1DAAYKVOYn3+ftpJ1rws+3qqlWLCoYVFJZWB5YGO5zHaR99WCr0xdobvJrKCAHFVJVvYzOGn+YNjSro/iZ9obErMabASDlcXTbdjsg//ANDVU30KPtrutjtz59OqC4tkOPUCI4gH21ev4ihVCvX2aqRDLU24OTyCLYYH2PzqkJ4j2tZWars6JIVWHlmxi8wewkAZkz+ewdOvTvnbru6NIYDh1bBMhjTBDR2OTEZyCNTcWsjp2Wbqj7jeo1DzQKZYFTUdVcKoAyIkmZkH4OgP/pqkgDNXa5SWi5YNjCn3gxgDkTmI0P07xc6kqdxSr01YKfMQgwRMiORIIz7c5BJdCgxr1a6BfWBK2B1ABRjIGCpt4PY+40knXyHS8FWHWhTrL/xFdA9rRJJYQpBBwJzOf31Y+ndVdTUqPS8+pUa71QCzPAIwMQc/TkgY7ak/3ft3KX01WmHW4LMkyPpJMrP3POu+obGl5pNOBQ7K6lm4z3jkHtouaa9oqWcndLqiwysuDUempAYBgsGcEgLabrgvb4nUdfqxcoUsdXHDVAr8ODBZQIxzAhhGedH0ttTRS7EWxkHgglAZ+Cj8apfiXrSGivkG1GFo9MEgAEge3rZz7medCMbfBngl6rZQZIrkVDBKqSzAd5KNYO/K6ZdG3LVq9l7NSZ4ViaZIUk2k5BmIkRql7TpbH1u3kowJkzJHBCL9Tffj50RR31OiZp02JgWs5/c2rkyeAWj3nXTtVVySs9G2G0BS6MAieR9QJGMDgEzrtqdv03iDmAO4xMjVH8P+N69CvNQislUgOjBWA7AhcCVBMCQMxq8HxlRqh1ai6NIvjDAgGDYcd8gHjt21OUEhlKxnS3YZYaowjiRP3mNB094b3DUzalQpLggGC0ERJj0/1GjNhWp1ahKuFmoH9aHiSSJMAHIOZwO+nlTfU6sfo06k1Lcgqe2Qfs0zrKLy7A31Qo6nvHZAqBltdThvpKyIESIM5nVO6h4xplzTWiC4qKjKQYtu9TXDOGxk9/bR3ibqDsQ+ySpSsrPTqq5BBICsCCcj6uCBnSOhtUADhLq1Qj1NIBZwrghR73g8jP7az3L5DKuiSit/6tVxTEytNZxKMAbZmZAHqPtwDphsttTqVii1HSoFvGMQxPsZm0ifa7XHh4pubocg03KBYFrKQIJTiSQciCI51cDRGLqYY+4j2+eP31yy1Vup4LqDqxHsum1FpWVGVzkBl/05tEHIifngaQdS8HUxTZVWpdyhJMXE5LG3uoC54jGZm6biiiKxuZYBPvgCSYngDtqob/xtTWs1PLpZ9aNzIE9xEA8zM6MJSu4gaVZAN5RVQVYotEEKWVwr3EKS1rSLfqBUfOkTdOD1IDN5YJCBg1h5FysCRBIk8ZOlpqA1fTBF3pvgiDxdj2Om9XqH8JVRqZFrialNXlZ4IUgntwcwcSRrsUWljkg2md1fDG9JISngYw6ge+JI99a053vWt4zA7ak/lFQQWWZJEkie2Y/B1mlUpfRqX2FdN6rTWlUUbuqNzVJD1CrOoglfSoIAleCJgH7QN1HoVD+FZv4guu3U/poyKAzn2ljkmPsI9zpt03p9GlTH6b+aFkq5AW6CAMp/zTj2ntpb4y3dP+HCMlIO7TchTAUwYtyeYz7TmNc0ZNypF5RVAXTeqhdmXo0jKFEqCRbDTBz6pJkd4J0V1ToDhvL8qmDZ5lmS0cOxCgAmYEjP76g6C1BdtW2wqkvuPLDBpW2GvUqIM/OeDq6ndld9TqFf1Ke3KWSDcruM5AwD8EftrS2qWA5aPOd1ukfbB6lNfMQ+XLzyMRx25xMdyMSu6gr0QGvU3/RaTCwBP7YA/wCmrF4t3dLblUFOm7hmZpzFzXNg5E8fYaV+GunmoX3JBYIxhfqKyZuI5iSYPvJ7arFpR3Vgm1ue0A2KXETSLM1MqAGM4BmoPfIBIPIDauO78N0lptVp7mxILlGS0Ex25WT9hk6TbvejdsPLq0qVSkQQasqzRwQ8EAA4hiPf7Lt51KtuWNFvLUl5Am1bhMwTgAzwTHERovfKmseQexWnnwct1evVUpTZhTIMrJg2KamRxwsjVw8FeI0p0qm3qrTq7dVU3sglS4utjuCQfyPnVWr9Mrqpii4NyEFQGBHlWNFvIa6Z4gj30xXwu9CmxaoBxItYm5ASgDDAk4zBx3xqknFqidMceMOl7fyXfbUgK1Nh5lsi1SpJkH0jkcapfSdvudz5lOgDUJBLLcBgGSQGIkzjudXTeeIHqbaqrZWo1zICCSXABRcBpub4gCRM6r/QNsDVZn2z0qSrdfTkFQMySTLj3Ig6EXUTNWxT07otVq/kspSpMFGlD+SQQPudereAtxUpUqlNTTuBm0uSJxglQYx8n37Ear1TqiedTo1aj1EchjUqSILRYmItX05WCDmRqDc7hkqkmqalCmAJRwtSmAfSexJB4mZ+DwmpLcUgi2dV3jPWRa+1pmk6ZdQwtYEGPNViDkTm3t3xpf1Pc7aklaom4IqrllchiTbbAGMlY4PaffQ3XN5vq1qbdDUEFmqqtlwm0h45jvHf7RpdvN1Qeu9F9qlP/wBOGpYXFRKRqBys2kNkWkHkSJJ0sY3kDdFV6jva26hncrSE2lzA5zaByTjCjGOw0x2t9LaGorm3imxAkC4BiBmCbh88+w1W629ZiSxJJxJ9vYew+Bpltevj+FG3ZMXElriCZKtEfdRxrqcXRKwev1A3lnLM05JMsfvOuKPTnqAtBVQk+5IDR+PUdWbo/RlLr5YQtcCSymAACSLiTkmOP3Bkatez6LTpgFoqMBEtHvOBHuTk6nLUrCGUfJVel+FVhgwIS5YJAJYAGRwDkn8R31YaW0CMWVE45mHbGRgRmIn20buKv2Ht21X+rde8mneASDAVsj1ZOZHEDt9tc7bbKIabvdKoFzinNxDPbOQJzOMAACNKepeNUpR5R8wrBUkzBHyDHOeP25FPFSrXe4y0ScjgfzQv37DvpxW8P0VpvWudgBgALzcAGHYiJlSAV7jVNiT9zFtvgCPivcPIDsZuaMn1ECWzwAqrHYW69H8ObClXoUamHZVElWkq6gD1ZAJED+kY158+8oVHBpqKdWEUYNrksBcwLGz055iR9jqy7HrVRDXobSmP0jC4DEliQ8NKiL+JHH7aOqrRoOi19M8N7ancaHpaYaCcFZwQ2Qc/HP20yXZsskmeBj2E/wD7e+vOujdYqIxo7lq1J3MioKUtMRBkZ4m4ex503pdd3iVKVO1a6lit4Ky+CykC4kelSSO8EDXNPRUueSsZtCzq/iusDUBVhTHmKrWH1fUFMnEBoyOw76qPTekF5apNOjB/UKsR8ARyT7ff21fD4pfbxTfbOaSiB5k02OZkGCvM8gzPbjS2p0Va1P8ASq1kpVHuKugqAESMNTyOSoBQHjEZ106cdiwqElLc8knhjw9tNzQaKdS4MA8OZ5hbe0STz+/Gp+p/7PoqJUUyqFP0mjKpEiT6WJ/H9cKelU69Csv8O1KtaChVT9VjBiQrQx7GY7GODp7Q/wBpENDBQAWmbgx5xBBGD3ujEaZ3eBTvfeIVp1GDbaBytzqhiPZs/UCMYjjWa3vPE9Gq1yXKM4mOCckI5AxrNT/sGwXZeI6tQ1ENRPOXzHJJYKqC2M5GJ/Ghk8eUqlQU61K6mVgk59XvBH0njIkf01roHSdt5lQFr3dLSCSoe9RUPz3EDn05nOqx4rWnS3TeXddJLy0wx5AiDj76SMISk4lHKSVlmat093mttKlAsZDz6TPBlSB8yNW/Z9LQOKpao72WKzMT6fqGe/3zzrzTwh4rqUTYyebRbsxiD7gnA+Zxrij1R6Va2j5tzPIBIggyfSrekzjJ7ffWnoybqzKa5ON9sTV6h5NoP/qSpYzm5wAGOfaB9zrF6XvdjWNWxqdsy4ysHtOQR/y/0xqwbHrVAU72Lg+aKpUKvqqqTZkHJzwIHuMYtm38X0agtqBAeCGNpzAODIOTGDzI7aZ6riqoTbbspHUt2m8oVqlR0RhDUz/7QEqKYz6iwZQfY/Ot0fDwO3FdqxVjJpu1jJULrgRFyv6QIPccnVg3/RenVWte6jHEEqo5JjlffjRFDwWyIy0qq1KbFSFcGFUXAhbDgsGIkiRJOSZ0nqpLGBtjbKn1rxb5lFWVXpVzgnlSlpWFjg8YgEQPYaN2dDzumU0R43B3GAXzLVAAWHPcGYMfGhupdOp7a9dvXJsYs6FQ0f8A8bCeJzDGPaONVR+ruMKxA+55/wC/bV4JSXsJyxyO91sa6PWqutQNRYBmARhfAMOJhRB7SOxnTeh4r3TIfTRYVDAqFQVTGJYCUnsDgfGlHTOsztWLinVdawIRwpuBSCzFuw9z3jPbSWlvPLDhTLPyR9IHcAd/uRA7e+nSbwxcLJcvEG/UUVWuKdTcJbCZYNJElWEESMxOJ+2g02+63SQ4DVEJakpZQW/mYY+ogARMYLe41VNlvvLqrUMm0zgkHj3/ADq3dL8Q1dzWpQgVaTXQpUEgqym0GJJnge320soOCCnbPRfBuy/hQvmvUqO4hwJtUszOSqnPeJ51xR8AUXbzar+c8ASsLhQFAgcYAGh6XV4UkNLBlFjgoxudV4b/AN099MqG8DFsEMhgzIyOYmJ7ZGuWGtKDtoaUL7K913/ZttHLVLm25ySQVKD7qQAB9iNeWnb06dYq7eYgMBkmG+Z5j7fvr6K2VBdxSenVVaiezCe/Bn7a+ffGHRv4Xe1qIm1X9M91OV/oQNd0NRaiqqI1teWWCh4vp0wqUwQBgAN6c+84P5/fXNfxkXU/pq6TDXjHMwMmTGccYOqb5VsTk+354J/HbUterkAcjgDgfAH/AJJ0voobcXDpfXqDt/6qAgJdViQO2BGc8AT/AE0w224o9UJ26qaVpLIcGSBA9Jj+W4xOABrz0p2Ms0wEGY/P+B/TVp8N9KZraoqOjLmm1JLgj59FRMMAQPqEg95J0stOMVYVJse77oNXa7VmpBanlwAbGuz/ADCJzJyOOedJOhVnDO1cNTdKNRlYgqajAyLgQAx+rnJ+4Gr1vur16SK9Sm1gsWqGGM8FG7Y9QvAnjnXfVttsd4SP4kIQhaKjAG4RBBBjjt3g6jG/A7Kt1XbUzXobVqSWuhb0qJWoWJMQQYNkEE957DUOwr1KVeolFTTKBiFbPpB9OLe/vMAnOpun0a1PeXU6ibk0hMx6WU3SLlBEySSD3z30X4h8Q+fTZVpNQ3NJlYPIhBm6HGcg8RnRfNDJYsI3/VUVKhq0WVxTJSpYXFwBtF8QPUTHYaQ+F+uA7ta26YSpJLgMSfQUUED0wLsGJ5zqTwX4op7cNTd5RmBDMpgnvx6gI7kH8asO5qdPqqHNiAtBekyRJ4kZntgr2+NGtuAcj3a+Idi5cJWl6pWVa6DAAxd6Rj250H13puzphnZVp1IJVllDP8v0wecapHWumpQTzFqLXVoIFtrBSTBOSY9MSO+l1bcG3kMbQY7Ccx/3wZGsr6FeBPuOrVfPFVqjGoCDcTcZGM/2j203pbBuobio6vT2/mAE3EwXhZxz6mlpgxxpNU29RqhAXieeB+TpjsaixVXyryiFi5aCuAJA4MOZ97Rrpb8CJeTVXo1KnAr1yrkTFjcSRmYPY/iD31vSrcdVeobnhzAEsoOAIA/YazW2y8mtHdfqNStXvT0EtKhTAWOI7AAd/bVi2ppLt3lPNJkvUQVDMkwCMC6SY7Acn358R7ZdtunNKkKcAMUZAy2kRiCYBYSOMntoDZ9ef+LNZOWWGQCC0CAAJMkwD9zqMvevasFFh5B/Lbd1WMorAgBG9Ij7+/uO5OPbTXrnSKu0IWoxp0CRCIxaDbJtJyoLA/jkGI1YqfjBEKmtRKsKZdiQPqyAAe9xBgj/AATqHqXVNr1LbLfVWjUEEyT6XkL3GVMnvjnsdT9STatY/I21eclQreI1BHlUrQsW3NdkCJMAfeBrW2o06tdStW9mYQKoC8ZAJBKn2AED7am6j4H3FKoEUJULZWxlkgd4YgxnQmyoeTVV61IOhJBBwpwRhoIwciJyNXWyvYybvss/TqlShfTdq9In03C1ySSCwA+kSSW+qR/ez9H31TKtVomAbT61f0gfUDBMTJM/bXmu+q06NemVHmKoRnDGQ7WgsfzP4OifEfXVqupW8KUIKtULkXZIBkx2x/TUJaTlVdlFOhb1TqLvUZ2Ylnm4+8mf7j+mlxOsZp1sLrujFRVEG7NanRCADBBbAkQI9wSY5/b30Ppht+l1HUGAF9zrOSXIKb4O2VRSpmADe4Ziv/KhAxJIyY++uv1JWx0ecgLEgz3HY/f/ABqbbbFqc/qGCDI4B/HfU1LaKpHllL7QcnB/5ROA/MgnUnOL4CrQ16Zv9wEIrVKhWTKtDYj/AJuP7Ed9M/D3Wa6EqFuptkByTA4AByY+DOq9Q6/batRSyzMAjB4P2/z9tO9j1imR6Cs9hIB+f6ffXHqbleCqa6Lt0DxCiKAZouIW0CVIzEGMYjkDnB0r/wBodHb1aBrJc1dbQrekk3NaVFv39p9tD9L3iU61N6hNoM/pgFvgwWGJP31W6dWqHJRvLA4kSYBkEjImfvkaXTlSsVrJB0bwDud3RNWRTSSACDPpwcdhOP30LvfBG6pSFUER6rW9R/DQT9h/XVgq+NGpML1DNA9aEox5AJjBx8dtNtv43pVEMvn2qrEf/fT9/crqz1dTlcGSjwec7SgqvDhlIwVODkfPH+dXPoXix6FKwU4AOPqDN8kZBxESNOuoeHE31AmVDKLgyMj8R/MMx2jXn/WPD+72tMF5ei0NIJIyMXdx7e2hGa1ccMNUWuj1OvXrlxXeikTNRiqjHuvBgc5+dM22HnNduG2dZFGWWtTUngCSBJIicyTnXlJ6pUKxcYzAnjRm26iFpQCbyyj/AO2DP9Y/E++qPRYN5a9wo29QvQ3PmqpK3JKk3HgkiPYenGO06n6b4krqrBwtQKwADA+lRIyT6hMGCY4P2O99sk2dOnuaVLzKNZAK9BjcEaP3GZg9v7pWrUNx/Eg1mRVphqCtkOVzY7AAswmATpNl5Q6kWR22e6gNTCVXHoDmQ59ldYIM4zP2OqtQ2zjeLQqDy24AZQQs5AAGIIj1ZJnTvqXgxqW3pCjUSpa91oKi9gfU04MAYmcCO+dJfFHU6G9tr0waW4ELUpnNwAgMp7kRB/GjCngEmE9e2dShd5qtayk+qRkngicGRIH2Oh9t0Jq23Wtt5LBjchYcDJt9jB4M889tFv41qVdk20rJ5hAhXnIzIMQcjORHOt7nb09ts6YR7iQKwqpbIfIFNhMn1KRjgf1KuKr7Bd8jDw/W224BpV18uunpZT3txMfTM8jVU6l0Sou9qUKALtxgRcGiMGIuuXHeR76h6p1ZazDAHEkCM/zNGIJOmdHqVXbbqnVYl2c02dzy2VYCfwM/GPlopxd+ejN2jfR/4VEI3cCpdIHPpgR9PzOOdZq7dW8EbbcVWrMtSanqlJg9p4+Pzz31mp74vLb/AGNT8FY6TutsC1Sv5997EGSYUggXEQxYAxJ9wMDW+o0aFeDt9yaLAyQ4MkDlgeSQPk/jVV2ahV59WR8e/wC+dcV65UMAfqxPuJzHwfxo+lcrTNvxRzvGDKgUAkLBbIkhmA+PoC/PvnUVPd+iywEBgxOZxPOYzMcdh7meKW5IBHKnt2/8/OitttXKF8IiwbjOCTAtAyTP+T210vHJPkd7by28seq6oLEps7SiwbjIiLmB5ExjgzpSepeWqLTLqaTBiGYMt4x6REgfc99LncSeWmckx+T89+dcgk8/bSrTrkZyD+u7xq1XzGt9aggKIgD0jH40FW2xS2Y9QDCDODxo5dpiJgY4AJP5/wDA0bsqQVhABCHkgTOBMxwDwOx+dZaiiqQGsiJUM4Gftpxt/C9UqWIsHu3ERM+5PxH512R5T3rawM3EyVk8k5kN/wB50123WqdZQlVzTx/zQPa0if6xzpZ6kquKMkuyKnt6VFEWigqVyxDPUCwJwAnqJH7ck/hx0/ogq1IqKKTkAs1OAIAgejIM8SsYn20n6malJkAqXK7W+YQMccsPVwQZ0y23XXFItNJimGpi5X59RBxiBMiftqD3SyPaR1vvDNbFy06wPBVrWMHgKfcfMQCdKuiU1q1bfNo0vScvcOM5wSSe3/jUfUfF24rU7V/SpNzHLfc8tzxx8TnSzb0wstyT/MRP9+86pspZFu2WCrs71LCkFJhQpgErMC0RLksIJwe+ddDbUlAn0soJAIjMyCeDkGfsPkDSGr1K1vQxAjnGfsPvrilvWrP6mwsxIxx+5P76X05NWa0WbZbpUEkDAOQcnv8AaPwMDXFbrFOQE9XPsZM4iBxb9++kO7ol39GR37R+AT/3Oi9js2RHBZQXgRzEZmZH7T376Rwjy2a5Pg63dGm5J8y1m5kjuZA/AGpKvQ6qwCkTkECPaCQe0fYax9ujmCFiPqMzk44mP+mpNpX8v0k+YJhSXaRPZTyRJ4K+/vobsYG2PsMHSaqMvNMpIYrFwIOcjjMft+dHt16t5bUXdaiuLYcXHjPYH8nP+Qau8pvXc066ipVcyKlyiTLc8ROBPuPbVb3e4qoWLD1SQPwe0Y/6aVQlJj2kgff9NVWhHknhYb+/fQKU5J7RzP7fc6n327vYMFsIA7kyR3k5k6hVicc9/wA69CNpZIPnAXQ3DqIlrG5iRPvPv9v+mp1pkAESSeFHcyPmYgHge2puib1EPl7indSeCQeROQy9weDjnTDqPhY0lvpN59AiVI5WeZEdv/OoyklKnj/YyVo23VzSZgC4BUgXSCoaQykf0nv8ZhNR3CKJVQWPwZEcfk++oHfBMGJxExGoqbHB4ExMTGmWmkjbhxszWSWpjNskgTaPpafiGz99AUKTPKoBMEkfbmPfGj9l1V9vUDKZMFWBMhlbkfke3wdBPQwKiShDcyYOJWO93M9vtoJmaB1cf6ePbV2ZKW56atKkQ9dFEIQAwiS0f6sHt7DVRrVEYiooCQQGABIu5uzwCf5fg6hXqFtRXVfpMme5kn8YMaMouVV0ZOi/eBf9pa7Pa+RWQOVdrbv5VMG3g/zXH86zXm9epcxY8kzrNU2JiUiSi2f3/tqTcj0Ke8f/ABrNZof1GXAX0CmCWJAJHGNb8QubwJMBQQO0nk6zWamv+0r/AECkDGiNosnPx/cazWatIl2MumH9VP8A3f512G9P7f1un99a1muV8j9EtVBYcDlf76EY86zWa0RHyChjgTg5jtMc/fTLo9BTWoAqCCzTIGY4nWazVZ8fkMeQbxAIFEjH6c495OdMd0g8ypgYqD/OtazU38Y/3/yVXLK7uD6j99HAxSEY+r+y6zWa6JdERn0XJH2P9jo/sPl4P24/trNZrztT5HVDgi3WIj4/toLrZhZGD8fbW9Zo6XyRTU+LEe1EuJzpiw+kdrCY+ffWazXXqcnNpiqpyfv/AJOi+n/RU+w/zrNZqk/j+BYfL8hnRlBp7qRMbcsJ7EOkH75OfnV4/wBldQtRqAkkBhAJ+2s1muX/AJHxf6opDop/XqYXe1FUBVDGAMAY9hjVeHP51vWa6tL4r9Cc+WSk6Mqsf4cZ/wD5D/8Aius1ms+QdAdL/ht/7l/s+uKfOtazTeQBW2pggyAc/wCBrNZrNKwn/9k="/>
          <p:cNvSpPr>
            <a:spLocks noChangeAspect="1" noChangeArrowheads="1"/>
          </p:cNvSpPr>
          <p:nvPr/>
        </p:nvSpPr>
        <p:spPr bwMode="auto">
          <a:xfrm>
            <a:off x="307975" y="-731838"/>
            <a:ext cx="2476500"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https://encrypted-tbn3.gstatic.com/images?q=tbn:ANd9GcSY4WkOrQcmPUsxe29p0Hv42FkwtbILv9J-4mY8x33iaNjDEQrry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18" y="1628800"/>
            <a:ext cx="8455538"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6876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IE" sz="2000" dirty="0"/>
              <a:t>By the 1st century AD, Pompeii was one of a number of towns located near the base of the volcano, Mount Vesuvius. The area had a substantial population which grew prosperous from the region's renowned agricultural fertility. Many of Pompeii's neighboring communities, most famously Herculaneum, also suffered damage or destruction during the 79 eruption. The eruption occurred on August 24, just one day after Vulcanalia, the festival of the Roman god of fire, including that from volcanoes</a:t>
            </a:r>
          </a:p>
        </p:txBody>
      </p:sp>
      <p:sp>
        <p:nvSpPr>
          <p:cNvPr id="2" name="Title 1"/>
          <p:cNvSpPr>
            <a:spLocks noGrp="1"/>
          </p:cNvSpPr>
          <p:nvPr>
            <p:ph type="ctrTitle"/>
          </p:nvPr>
        </p:nvSpPr>
        <p:spPr/>
        <p:txBody>
          <a:bodyPr/>
          <a:lstStyle/>
          <a:p>
            <a:r>
              <a:rPr lang="en-IE" dirty="0" smtClean="0"/>
              <a:t>Pompeii Volcano</a:t>
            </a:r>
            <a:endParaRPr lang="en-IE" dirty="0"/>
          </a:p>
        </p:txBody>
      </p:sp>
    </p:spTree>
    <p:extLst>
      <p:ext uri="{BB962C8B-B14F-4D97-AF65-F5344CB8AC3E}">
        <p14:creationId xmlns:p14="http://schemas.microsoft.com/office/powerpoint/2010/main" val="40102109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Mt Vesuvius </a:t>
            </a:r>
            <a:endParaRPr lang="en-IE" dirty="0"/>
          </a:p>
        </p:txBody>
      </p:sp>
      <p:sp>
        <p:nvSpPr>
          <p:cNvPr id="3" name="Content Placeholder 2"/>
          <p:cNvSpPr>
            <a:spLocks noGrp="1"/>
          </p:cNvSpPr>
          <p:nvPr>
            <p:ph sz="quarter" idx="13"/>
          </p:nvPr>
        </p:nvSpPr>
        <p:spPr/>
        <p:txBody>
          <a:bodyPr>
            <a:normAutofit/>
          </a:bodyPr>
          <a:lstStyle/>
          <a:p>
            <a:r>
              <a:rPr lang="en-IE" sz="2000" dirty="0"/>
              <a:t>Mount Vesuvius is best known for its eruption in AD 79 that led to the burying and destruction of the Roman cities of Pompeii and Herculaneum. They were never rebuilt, although surviving townspeople and probably looters did undertake extensive salvage work after the destructions. The towns' locations were eventually forgotten until their accidental rediscovery in the </a:t>
            </a:r>
            <a:r>
              <a:rPr lang="en-IE" sz="2000" dirty="0" smtClean="0"/>
              <a:t>18</a:t>
            </a:r>
            <a:r>
              <a:rPr lang="en-IE" sz="2000" baseline="30000" dirty="0" smtClean="0"/>
              <a:t>th</a:t>
            </a:r>
            <a:r>
              <a:rPr lang="en-IE" sz="2000" dirty="0"/>
              <a:t> </a:t>
            </a:r>
            <a:r>
              <a:rPr lang="en-IE" sz="2000" dirty="0" smtClean="0"/>
              <a:t> </a:t>
            </a:r>
            <a:r>
              <a:rPr lang="en-IE" sz="2000" dirty="0"/>
              <a:t>century</a:t>
            </a:r>
            <a:r>
              <a:rPr lang="en-IE" sz="2000" dirty="0" smtClean="0"/>
              <a:t>.</a:t>
            </a:r>
          </a:p>
          <a:p>
            <a:r>
              <a:rPr lang="en-IE" sz="2000" dirty="0"/>
              <a:t>Vesuvius has a long historic and literary tradition. It was considered a divinity of the Genius type at the time of the eruption of 79 AD: it appears under the inscribed name Vesuvius as a serpent in the decorative frescos of many </a:t>
            </a:r>
            <a:r>
              <a:rPr lang="en-IE" sz="2000" i="1" dirty="0"/>
              <a:t>lararia</a:t>
            </a:r>
            <a:r>
              <a:rPr lang="en-IE" sz="2000" dirty="0"/>
              <a:t>, or household shrines, surviving from Pompeii.</a:t>
            </a:r>
          </a:p>
        </p:txBody>
      </p:sp>
    </p:spTree>
    <p:extLst>
      <p:ext uri="{BB962C8B-B14F-4D97-AF65-F5344CB8AC3E}">
        <p14:creationId xmlns:p14="http://schemas.microsoft.com/office/powerpoint/2010/main" val="169779694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p:txBody>
          <a:bodyPr/>
          <a:lstStyle/>
          <a:p>
            <a:endParaRPr lang="en-IE" dirty="0"/>
          </a:p>
        </p:txBody>
      </p:sp>
      <p:sp>
        <p:nvSpPr>
          <p:cNvPr id="6" name="Content Placeholder 5"/>
          <p:cNvSpPr>
            <a:spLocks noGrp="1"/>
          </p:cNvSpPr>
          <p:nvPr>
            <p:ph sz="quarter" idx="14"/>
          </p:nvPr>
        </p:nvSpPr>
        <p:spPr/>
        <p:txBody>
          <a:bodyPr/>
          <a:lstStyle/>
          <a:p>
            <a:endParaRPr lang="en-IE"/>
          </a:p>
        </p:txBody>
      </p:sp>
      <p:sp>
        <p:nvSpPr>
          <p:cNvPr id="4" name="Title 3"/>
          <p:cNvSpPr>
            <a:spLocks noGrp="1"/>
          </p:cNvSpPr>
          <p:nvPr>
            <p:ph type="title"/>
          </p:nvPr>
        </p:nvSpPr>
        <p:spPr/>
        <p:txBody>
          <a:bodyPr/>
          <a:lstStyle/>
          <a:p>
            <a:r>
              <a:rPr lang="en-IE" dirty="0" smtClean="0"/>
              <a:t>			Vesuvius</a:t>
            </a:r>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3871203"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628800"/>
            <a:ext cx="381642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7151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lstStyle/>
          <a:p>
            <a:r>
              <a:rPr lang="en-US" dirty="0" smtClean="0"/>
              <a:t>.</a:t>
            </a:r>
            <a:r>
              <a:rPr lang="en-US" dirty="0"/>
              <a:t>The volcano erupted again in 1631, six times in the 18th century, eight times in the 19th century (notably in 1872), and in 1906, 1929, and 1944. There has been no eruption since 1944, and none of the post-79 eruptions were as large or destructive as the Pompeian one.</a:t>
            </a:r>
          </a:p>
          <a:p>
            <a:endParaRPr lang="en-IE" dirty="0"/>
          </a:p>
        </p:txBody>
      </p:sp>
      <p:sp>
        <p:nvSpPr>
          <p:cNvPr id="4" name="Title 3"/>
          <p:cNvSpPr>
            <a:spLocks noGrp="1"/>
          </p:cNvSpPr>
          <p:nvPr>
            <p:ph type="title"/>
          </p:nvPr>
        </p:nvSpPr>
        <p:spPr/>
        <p:txBody>
          <a:bodyPr/>
          <a:lstStyle/>
          <a:p>
            <a:r>
              <a:rPr lang="en-IE" dirty="0" smtClean="0"/>
              <a:t/>
            </a:r>
            <a:br>
              <a:rPr lang="en-IE" dirty="0" smtClean="0"/>
            </a:br>
            <a:r>
              <a:rPr lang="en-IE" dirty="0"/>
              <a:t/>
            </a:r>
            <a:br>
              <a:rPr lang="en-IE" dirty="0"/>
            </a:br>
            <a:r>
              <a:rPr lang="en-IE" dirty="0" smtClean="0"/>
              <a:t/>
            </a:r>
            <a:br>
              <a:rPr lang="en-IE" dirty="0" smtClean="0"/>
            </a:br>
            <a:r>
              <a:rPr lang="en-IE" dirty="0"/>
              <a:t/>
            </a:r>
            <a:br>
              <a:rPr lang="en-IE" dirty="0"/>
            </a:br>
            <a:r>
              <a:rPr lang="en-IE" dirty="0" smtClean="0"/>
              <a:t/>
            </a:r>
            <a:br>
              <a:rPr lang="en-IE" dirty="0" smtClean="0"/>
            </a:br>
            <a:r>
              <a:rPr lang="en-IE" dirty="0" smtClean="0"/>
              <a:t>			</a:t>
            </a:r>
            <a:r>
              <a:rPr lang="en-IE" sz="6000" dirty="0" smtClean="0"/>
              <a:t>   Eruption</a:t>
            </a:r>
            <a:endParaRPr lang="en-IE" sz="6000" dirty="0"/>
          </a:p>
        </p:txBody>
      </p:sp>
      <p:sp>
        <p:nvSpPr>
          <p:cNvPr id="5" name="Rectangle 4"/>
          <p:cNvSpPr/>
          <p:nvPr/>
        </p:nvSpPr>
        <p:spPr>
          <a:xfrm>
            <a:off x="611560" y="1166843"/>
            <a:ext cx="3888432" cy="3970318"/>
          </a:xfrm>
          <a:prstGeom prst="rect">
            <a:avLst/>
          </a:prstGeom>
        </p:spPr>
        <p:txBody>
          <a:bodyPr wrap="square">
            <a:spAutoFit/>
          </a:bodyPr>
          <a:lstStyle/>
          <a:p>
            <a:r>
              <a:rPr lang="en-US" dirty="0"/>
              <a:t>The famous eruption in 79 AD was preceded by numerous others in prehistory, including at least three significantly larger ones, the best known being the Avellino eruption around 1800 BC which engulfed several Bronze Age settlements. Since 79 AD, the volcano has also erupted repeatedly, in 172, 203, 222, possibly 303, 379, 472, 512, 536, 685, 787, around 860, around 900, 968, 991, 999, 1006, 1037, </a:t>
            </a:r>
            <a:r>
              <a:rPr lang="en-US" dirty="0" smtClean="0"/>
              <a:t>and </a:t>
            </a:r>
            <a:r>
              <a:rPr lang="en-US" dirty="0"/>
              <a:t>there may have been eruptions in 1270, 1347, </a:t>
            </a:r>
            <a:r>
              <a:rPr lang="en-US" dirty="0" smtClean="0"/>
              <a:t>and 1500.</a:t>
            </a:r>
          </a:p>
          <a:p>
            <a:endParaRPr lang="en-US" dirty="0"/>
          </a:p>
          <a:p>
            <a:endParaRPr lang="en-US" dirty="0"/>
          </a:p>
        </p:txBody>
      </p:sp>
    </p:spTree>
    <p:extLst>
      <p:ext uri="{BB962C8B-B14F-4D97-AF65-F5344CB8AC3E}">
        <p14:creationId xmlns:p14="http://schemas.microsoft.com/office/powerpoint/2010/main" val="2028715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1/10/Vesuvius_from_Pompeii_%28hires_version_2_scaled%29.png/280px-Vesuvius_from_Pompeii_%28hires_version_2_scaled%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24744"/>
            <a:ext cx="6535760"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58721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Vesuvius</a:t>
            </a:r>
            <a:endParaRPr lang="en-US" dirty="0"/>
          </a:p>
        </p:txBody>
      </p:sp>
      <p:sp>
        <p:nvSpPr>
          <p:cNvPr id="3" name="Content Placeholder 2"/>
          <p:cNvSpPr>
            <a:spLocks noGrp="1"/>
          </p:cNvSpPr>
          <p:nvPr>
            <p:ph sz="quarter" idx="13"/>
          </p:nvPr>
        </p:nvSpPr>
        <p:spPr/>
        <p:txBody>
          <a:bodyPr/>
          <a:lstStyle/>
          <a:p>
            <a:r>
              <a:rPr lang="en-US" dirty="0"/>
              <a:t>The city was not only destroyed, but "lost" for centuries. Forgotten over time, it wasn't until the 18th century when digging hit on some of its treasures that people realized it was still there, buried. Ironically, its destruction has given it a certain immortality. Because the events that overwhelmed the city happened so quickly, Pompeii has provided us with an unparalleled glimpse into the everyday life of the Romans of that time.</a:t>
            </a:r>
          </a:p>
        </p:txBody>
      </p:sp>
      <p:sp>
        <p:nvSpPr>
          <p:cNvPr id="4" name="Content Placeholder 3"/>
          <p:cNvSpPr>
            <a:spLocks noGrp="1"/>
          </p:cNvSpPr>
          <p:nvPr>
            <p:ph sz="quarter" idx="14"/>
          </p:nvPr>
        </p:nvSpPr>
        <p:spPr/>
        <p:txBody>
          <a:bodyPr/>
          <a:lstStyle/>
          <a:p>
            <a:endParaRPr lang="en-US" dirty="0"/>
          </a:p>
        </p:txBody>
      </p:sp>
      <p:pic>
        <p:nvPicPr>
          <p:cNvPr id="2050" name="Picture 2" descr="https://encrypted-tbn3.gstatic.com/images?q=tbn:ANd9GcQ5HKoYHRUjSDW2zAfqmgweKBOk1k3bbtSLh8SHrRm60ch5RoCU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836712"/>
            <a:ext cx="4104456"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009673"/>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a:t>At the time of the eruption, the town may have had some 20,000 inhabitants, and was located in an area in which Romans had their holiday villas. Prof. William Abbott explains, "At the time of the eruption, Pompeii had reached its high point in society as many Romans frequently visited Pompeii on vacations</a:t>
            </a:r>
            <a:r>
              <a:rPr lang="en-US" dirty="0" smtClean="0"/>
              <a:t>."</a:t>
            </a:r>
            <a:endParaRPr lang="en-US" dirty="0"/>
          </a:p>
        </p:txBody>
      </p:sp>
      <p:sp>
        <p:nvSpPr>
          <p:cNvPr id="3" name="Content Placeholder 2"/>
          <p:cNvSpPr>
            <a:spLocks noGrp="1"/>
          </p:cNvSpPr>
          <p:nvPr>
            <p:ph sz="quarter" idx="14"/>
          </p:nvPr>
        </p:nvSpPr>
        <p:spPr/>
        <p:txBody>
          <a:bodyPr/>
          <a:lstStyle/>
          <a:p>
            <a:r>
              <a:rPr lang="en-US" dirty="0"/>
              <a:t>It is the only ancient town of which the whole topographic structure is known precisely as it was, with no later modifications or additions. Due to the difficult terrain it was not distributed on a regular plan as most Roman towns but its streets are straight and laid out in a grid in the Roman tradition; they are laid with polygonal stones, and have houses and shops on both sides of the street. It followed its decumanus and its cardo, centered on the forum.</a:t>
            </a:r>
          </a:p>
        </p:txBody>
      </p:sp>
      <p:sp>
        <p:nvSpPr>
          <p:cNvPr id="4" name="Title 3"/>
          <p:cNvSpPr>
            <a:spLocks noGrp="1"/>
          </p:cNvSpPr>
          <p:nvPr>
            <p:ph type="title"/>
          </p:nvPr>
        </p:nvSpPr>
        <p:spPr/>
        <p:txBody>
          <a:bodyPr/>
          <a:lstStyle/>
          <a:p>
            <a:r>
              <a:rPr lang="en-US" dirty="0" smtClean="0"/>
              <a:t>Effects of Vesuvius </a:t>
            </a:r>
            <a:endParaRPr lang="en-US" dirty="0"/>
          </a:p>
        </p:txBody>
      </p:sp>
    </p:spTree>
    <p:extLst>
      <p:ext uri="{BB962C8B-B14F-4D97-AF65-F5344CB8AC3E}">
        <p14:creationId xmlns:p14="http://schemas.microsoft.com/office/powerpoint/2010/main" val="19581776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Bodies of Pompeii casted in ash</a:t>
            </a:r>
            <a:endParaRPr lang="en-US" dirty="0"/>
          </a:p>
        </p:txBody>
      </p:sp>
      <p:pic>
        <p:nvPicPr>
          <p:cNvPr id="3074" name="Picture 2" descr="https://encrypted-tbn1.gstatic.com/images?q=tbn:ANd9GcR0ZSZhU8MXuWiv67kOtFBCF4ixRSVDljk-uq5gOtUXYEJHuD-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7344816"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3584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54</TotalTime>
  <Words>1358</Words>
  <Application>Microsoft Office PowerPoint</Application>
  <PresentationFormat>On-screen Show (4:3)</PresentationFormat>
  <Paragraphs>30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Pompeii VOLCANO</vt:lpstr>
      <vt:lpstr>Pompeii Volcano</vt:lpstr>
      <vt:lpstr> Mt Vesuvius </vt:lpstr>
      <vt:lpstr>   Vesuvius</vt:lpstr>
      <vt:lpstr>           Eruption</vt:lpstr>
      <vt:lpstr>PowerPoint Presentation</vt:lpstr>
      <vt:lpstr>Effects Of Vesuvius</vt:lpstr>
      <vt:lpstr>Effects of Vesuvius </vt:lpstr>
      <vt:lpstr>Bodies of Pompeii casted in ash</vt:lpstr>
      <vt:lpstr>Bodies casted in ash</vt:lpstr>
      <vt:lpstr>Eruption of Vesuvius </vt:lpstr>
      <vt:lpstr>Population</vt:lpstr>
      <vt:lpstr>Rediscovery of Pompeii</vt:lpstr>
      <vt:lpstr>Rediscovery of Pompeii</vt:lpstr>
      <vt:lpstr>Pompeii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McCarthy</dc:creator>
  <cp:lastModifiedBy>Ryan McCarthy</cp:lastModifiedBy>
  <cp:revision>6</cp:revision>
  <dcterms:created xsi:type="dcterms:W3CDTF">2012-10-03T10:42:43Z</dcterms:created>
  <dcterms:modified xsi:type="dcterms:W3CDTF">2012-11-07T11:32:31Z</dcterms:modified>
</cp:coreProperties>
</file>