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67" r:id="rId3"/>
    <p:sldId id="257" r:id="rId4"/>
    <p:sldId id="258" r:id="rId5"/>
    <p:sldId id="262" r:id="rId6"/>
    <p:sldId id="260" r:id="rId7"/>
    <p:sldId id="261" r:id="rId8"/>
    <p:sldId id="269" r:id="rId9"/>
    <p:sldId id="263" r:id="rId10"/>
    <p:sldId id="265" r:id="rId11"/>
    <p:sldId id="266" r:id="rId12"/>
    <p:sldId id="270" r:id="rId13"/>
    <p:sldId id="274" r:id="rId14"/>
    <p:sldId id="272" r:id="rId15"/>
    <p:sldId id="273"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8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24" autoAdjust="0"/>
  </p:normalViewPr>
  <p:slideViewPr>
    <p:cSldViewPr>
      <p:cViewPr varScale="1">
        <p:scale>
          <a:sx n="63" d="100"/>
          <a:sy n="63" d="100"/>
        </p:scale>
        <p:origin x="-13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92BA1-DBCA-4CBA-8831-D034F79003DC}" type="datetimeFigureOut">
              <a:rPr lang="en-IE" smtClean="0"/>
              <a:pPr/>
              <a:t>29/11/2012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FB890-87D7-4EA4-BE02-620DADE13A44}" type="slidenum">
              <a:rPr lang="en-IE" smtClean="0"/>
              <a:pPr/>
              <a:t>‹#›</a:t>
            </a:fld>
            <a:endParaRPr lang="en-IE"/>
          </a:p>
        </p:txBody>
      </p:sp>
    </p:spTree>
    <p:extLst>
      <p:ext uri="{BB962C8B-B14F-4D97-AF65-F5344CB8AC3E}">
        <p14:creationId xmlns:p14="http://schemas.microsoft.com/office/powerpoint/2010/main" val="328159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AE086-BEC2-463D-A85E-6E107AA7F0F2}" type="slidenum">
              <a:rPr lang="en-IE" smtClean="0"/>
              <a:pPr/>
              <a:t>‹#›</a:t>
            </a:fld>
            <a:endParaRPr lang="en-I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AE086-BEC2-463D-A85E-6E107AA7F0F2}"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AE086-BEC2-463D-A85E-6E107AA7F0F2}"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AE086-BEC2-463D-A85E-6E107AA7F0F2}" type="slidenum">
              <a:rPr lang="en-IE" smtClean="0"/>
              <a:pPr/>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AAE086-BEC2-463D-A85E-6E107AA7F0F2}"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AAE086-BEC2-463D-A85E-6E107AA7F0F2}" type="slidenum">
              <a:rPr lang="en-IE" smtClean="0"/>
              <a:pPr/>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BAAE086-BEC2-463D-A85E-6E107AA7F0F2}" type="slidenum">
              <a:rPr lang="en-IE" smtClean="0"/>
              <a:pPr/>
              <a:t>‹#›</a:t>
            </a:fld>
            <a:endParaRPr lang="en-IE"/>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BAAE086-BEC2-463D-A85E-6E107AA7F0F2}"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BAAE086-BEC2-463D-A85E-6E107AA7F0F2}"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AAE086-BEC2-463D-A85E-6E107AA7F0F2}"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C0D22-9F9F-48A8-AF1C-62D7AE8A4123}" type="datetimeFigureOut">
              <a:rPr lang="en-IE" smtClean="0"/>
              <a:pPr/>
              <a:t>29/11/2012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AAE086-BEC2-463D-A85E-6E107AA7F0F2}" type="slidenum">
              <a:rPr lang="en-IE" smtClean="0"/>
              <a:pPr/>
              <a:t>‹#›</a:t>
            </a:fld>
            <a:endParaRPr lang="en-I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5C0D22-9F9F-48A8-AF1C-62D7AE8A4123}" type="datetimeFigureOut">
              <a:rPr lang="en-IE" smtClean="0"/>
              <a:pPr/>
              <a:t>29/11/2012</a:t>
            </a:fld>
            <a:endParaRPr lang="en-I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BAAE086-BEC2-463D-A85E-6E107AA7F0F2}"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7664" y="3933056"/>
            <a:ext cx="3384376" cy="1750804"/>
          </a:xfrm>
        </p:spPr>
        <p:txBody>
          <a:bodyPr>
            <a:noAutofit/>
          </a:bodyPr>
          <a:lstStyle/>
          <a:p>
            <a:r>
              <a:rPr lang="en-IE" sz="2000" i="1" dirty="0" smtClean="0"/>
              <a:t>The </a:t>
            </a:r>
            <a:r>
              <a:rPr lang="en-IE" sz="2000" i="1" dirty="0" err="1" smtClean="0"/>
              <a:t>Lomo</a:t>
            </a:r>
            <a:r>
              <a:rPr lang="en-IE" sz="2000" i="1" dirty="0" smtClean="0"/>
              <a:t> </a:t>
            </a:r>
            <a:r>
              <a:rPr lang="en-IE" sz="2000" i="1" dirty="0" err="1" smtClean="0"/>
              <a:t>Prieta</a:t>
            </a:r>
            <a:r>
              <a:rPr lang="en-IE" sz="2000" i="1" dirty="0" smtClean="0"/>
              <a:t> earthquake, also known as The Quake of ’89’ and ‘The World </a:t>
            </a:r>
            <a:r>
              <a:rPr lang="en-IE" sz="2000" i="1" dirty="0"/>
              <a:t>S</a:t>
            </a:r>
            <a:r>
              <a:rPr lang="en-IE" sz="2000" i="1" dirty="0" smtClean="0"/>
              <a:t>eries </a:t>
            </a:r>
            <a:r>
              <a:rPr lang="en-IE" sz="2000" i="1" dirty="0"/>
              <a:t>E</a:t>
            </a:r>
            <a:r>
              <a:rPr lang="en-IE" sz="2000" i="1" dirty="0" smtClean="0"/>
              <a:t>arthquake.’</a:t>
            </a:r>
            <a:endParaRPr lang="en-IE" sz="2000" i="1" dirty="0"/>
          </a:p>
        </p:txBody>
      </p:sp>
      <p:sp>
        <p:nvSpPr>
          <p:cNvPr id="2" name="Title 1"/>
          <p:cNvSpPr>
            <a:spLocks noGrp="1"/>
          </p:cNvSpPr>
          <p:nvPr>
            <p:ph type="ctrTitle"/>
          </p:nvPr>
        </p:nvSpPr>
        <p:spPr>
          <a:xfrm>
            <a:off x="467544" y="1124744"/>
            <a:ext cx="6172200" cy="1894362"/>
          </a:xfrm>
        </p:spPr>
        <p:txBody>
          <a:bodyPr>
            <a:normAutofit fontScale="90000"/>
          </a:bodyPr>
          <a:lstStyle/>
          <a:p>
            <a:r>
              <a:rPr lang="en-I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1989 San Francisco Earthquake</a:t>
            </a:r>
            <a:endParaRPr lang="en-I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802925"/>
            <a:ext cx="3275856" cy="386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2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556792"/>
            <a:ext cx="5354840" cy="1477328"/>
          </a:xfrm>
          <a:prstGeom prst="rect">
            <a:avLst/>
          </a:prstGeom>
          <a:noFill/>
        </p:spPr>
        <p:txBody>
          <a:bodyPr wrap="square" rtlCol="0">
            <a:spAutoFit/>
          </a:bodyPr>
          <a:lstStyle/>
          <a:p>
            <a:pPr marL="285750" indent="-285750" algn="ctr">
              <a:buFont typeface="Courier New" pitchFamily="49" charset="0"/>
              <a:buChar char="o"/>
            </a:pPr>
            <a:r>
              <a:rPr lang="en-IE" dirty="0" smtClean="0"/>
              <a:t>In Santa Cruz 40 buildings collapsed killing 6 people</a:t>
            </a:r>
          </a:p>
          <a:p>
            <a:pPr marL="285750" indent="-285750" algn="ctr">
              <a:buFont typeface="Courier New" pitchFamily="49" charset="0"/>
              <a:buChar char="o"/>
            </a:pPr>
            <a:r>
              <a:rPr lang="en-IE" dirty="0" smtClean="0"/>
              <a:t> Sand Volcanoes formed in a field near </a:t>
            </a:r>
            <a:r>
              <a:rPr lang="en-IE" dirty="0" err="1"/>
              <a:t>P</a:t>
            </a:r>
            <a:r>
              <a:rPr lang="en-IE" dirty="0" err="1" smtClean="0"/>
              <a:t>ajoro</a:t>
            </a:r>
            <a:r>
              <a:rPr lang="en-IE" dirty="0" smtClean="0"/>
              <a:t> and in a strawberry field.</a:t>
            </a:r>
          </a:p>
          <a:p>
            <a:pPr algn="ctr"/>
            <a:endParaRPr lang="en-IE" dirty="0"/>
          </a:p>
        </p:txBody>
      </p:sp>
      <p:sp>
        <p:nvSpPr>
          <p:cNvPr id="3" name="TextBox 2"/>
          <p:cNvSpPr txBox="1"/>
          <p:nvPr/>
        </p:nvSpPr>
        <p:spPr>
          <a:xfrm>
            <a:off x="1043608" y="596226"/>
            <a:ext cx="6722992" cy="707886"/>
          </a:xfrm>
          <a:prstGeom prst="rect">
            <a:avLst/>
          </a:prstGeom>
          <a:noFill/>
        </p:spPr>
        <p:txBody>
          <a:bodyPr wrap="square" rtlCol="0">
            <a:spAutoFit/>
          </a:bodyPr>
          <a:lstStyle/>
          <a:p>
            <a:pPr algn="ctr"/>
            <a:r>
              <a:rPr lang="en-IE" sz="4000" dirty="0" smtClean="0">
                <a:solidFill>
                  <a:srgbClr val="0070C0"/>
                </a:solidFill>
              </a:rPr>
              <a:t>Due to the earthquake…</a:t>
            </a:r>
            <a:endParaRPr lang="en-IE" sz="4000" dirty="0">
              <a:solidFill>
                <a:srgbClr val="0070C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8459">
            <a:off x="753466" y="3206004"/>
            <a:ext cx="4196132" cy="2769447"/>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62646">
            <a:off x="4725091" y="3440791"/>
            <a:ext cx="3533378" cy="2324963"/>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995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999" y="548680"/>
            <a:ext cx="7344817" cy="5509200"/>
          </a:xfrm>
          <a:prstGeom prst="rect">
            <a:avLst/>
          </a:prstGeom>
          <a:noFill/>
          <a:ln w="76200">
            <a:solidFill>
              <a:srgbClr val="FFFF00"/>
            </a:solidFill>
          </a:ln>
        </p:spPr>
        <p:txBody>
          <a:bodyPr wrap="square" rtlCol="0">
            <a:spAutoFit/>
          </a:bodyPr>
          <a:lstStyle/>
          <a:p>
            <a:pPr algn="ctr"/>
            <a:endParaRPr lang="en-IE" sz="3200" dirty="0" smtClean="0"/>
          </a:p>
          <a:p>
            <a:pPr algn="ctr"/>
            <a:r>
              <a:rPr lang="en-IE" sz="3200" dirty="0" smtClean="0"/>
              <a:t>The earthquake caused $6 billion in property damage, which made it one of the most expensive natural disaster in US history at the time</a:t>
            </a:r>
          </a:p>
          <a:p>
            <a:pPr algn="ctr"/>
            <a:endParaRPr lang="en-IE" sz="3200" dirty="0"/>
          </a:p>
          <a:p>
            <a:pPr algn="ctr"/>
            <a:r>
              <a:rPr lang="en-IE" sz="3200" dirty="0" smtClean="0"/>
              <a:t>On October 26</a:t>
            </a:r>
            <a:r>
              <a:rPr lang="en-IE" sz="3200" baseline="30000" dirty="0" smtClean="0"/>
              <a:t>th</a:t>
            </a:r>
            <a:r>
              <a:rPr lang="en-IE" sz="3200" dirty="0" smtClean="0"/>
              <a:t> George H.W. Bush (president at the time) signed a $3.45 billion earthquake relief package for </a:t>
            </a:r>
            <a:r>
              <a:rPr lang="en-IE" sz="3200" dirty="0"/>
              <a:t>C</a:t>
            </a:r>
            <a:r>
              <a:rPr lang="en-IE" sz="3200" dirty="0" smtClean="0"/>
              <a:t>alifornia.</a:t>
            </a:r>
          </a:p>
          <a:p>
            <a:pPr algn="ctr"/>
            <a:endParaRPr lang="en-IE" sz="3200" dirty="0"/>
          </a:p>
        </p:txBody>
      </p:sp>
    </p:spTree>
    <p:extLst>
      <p:ext uri="{BB962C8B-B14F-4D97-AF65-F5344CB8AC3E}">
        <p14:creationId xmlns:p14="http://schemas.microsoft.com/office/powerpoint/2010/main" val="2196973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1688" y="260648"/>
            <a:ext cx="7128792" cy="2677656"/>
          </a:xfrm>
          <a:prstGeom prst="rect">
            <a:avLst/>
          </a:prstGeom>
          <a:noFill/>
          <a:ln w="76200">
            <a:solidFill>
              <a:srgbClr val="00B050"/>
            </a:solidFill>
          </a:ln>
        </p:spPr>
        <p:txBody>
          <a:bodyPr wrap="square" rtlCol="0">
            <a:spAutoFit/>
          </a:bodyPr>
          <a:lstStyle/>
          <a:p>
            <a:pPr algn="ctr"/>
            <a:r>
              <a:rPr lang="en-IE" sz="2400" dirty="0" smtClean="0"/>
              <a:t>Immediately following the earthquake</a:t>
            </a:r>
            <a:r>
              <a:rPr lang="en-IE" sz="2400" dirty="0"/>
              <a:t>, San Francisco Bay Area airports </a:t>
            </a:r>
            <a:r>
              <a:rPr lang="en-IE" sz="2400" dirty="0" smtClean="0"/>
              <a:t>closed to </a:t>
            </a:r>
            <a:r>
              <a:rPr lang="en-IE" sz="2400" dirty="0"/>
              <a:t>conduct visual inspection and damage assessment </a:t>
            </a:r>
            <a:r>
              <a:rPr lang="en-IE" sz="2400" dirty="0" smtClean="0"/>
              <a:t>procedures. </a:t>
            </a:r>
          </a:p>
          <a:p>
            <a:pPr algn="ctr"/>
            <a:r>
              <a:rPr lang="en-IE" sz="2400" dirty="0" smtClean="0"/>
              <a:t>San Jose International </a:t>
            </a:r>
            <a:r>
              <a:rPr lang="en-IE" sz="2400" dirty="0"/>
              <a:t>A</a:t>
            </a:r>
            <a:r>
              <a:rPr lang="en-IE" sz="2400" dirty="0" smtClean="0"/>
              <a:t>irport, Oakland International </a:t>
            </a:r>
            <a:r>
              <a:rPr lang="en-IE" sz="2400" dirty="0"/>
              <a:t>A</a:t>
            </a:r>
            <a:r>
              <a:rPr lang="en-IE" sz="2400" dirty="0" smtClean="0"/>
              <a:t>irport and San Francisco International Airport all opened the next morning.</a:t>
            </a:r>
            <a:endParaRPr lang="en-IE" sz="2400" dirty="0"/>
          </a:p>
        </p:txBody>
      </p:sp>
      <p:pic>
        <p:nvPicPr>
          <p:cNvPr id="3074" name="Picture 2" descr="http://www.prof.chicanas.com/98/wp-content/uploads/cartoon-airplane.jpg"/>
          <p:cNvPicPr>
            <a:picLocks noChangeAspect="1" noChangeArrowheads="1"/>
          </p:cNvPicPr>
          <p:nvPr/>
        </p:nvPicPr>
        <p:blipFill>
          <a:blip r:embed="rId2" cstate="print"/>
          <a:srcRect/>
          <a:stretch>
            <a:fillRect/>
          </a:stretch>
        </p:blipFill>
        <p:spPr bwMode="auto">
          <a:xfrm>
            <a:off x="1691680" y="3429000"/>
            <a:ext cx="5580112" cy="2899043"/>
          </a:xfrm>
          <a:prstGeom prst="rect">
            <a:avLst/>
          </a:prstGeom>
          <a:noFill/>
          <a:ln w="76200">
            <a:solidFill>
              <a:schemeClr val="tx2">
                <a:lumMod val="60000"/>
                <a:lumOff val="40000"/>
              </a:schemeClr>
            </a:solidFill>
          </a:ln>
        </p:spPr>
      </p:pic>
    </p:spTree>
    <p:extLst>
      <p:ext uri="{BB962C8B-B14F-4D97-AF65-F5344CB8AC3E}">
        <p14:creationId xmlns:p14="http://schemas.microsoft.com/office/powerpoint/2010/main" val="361915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File:LomaPrieta-Marina.jpeg"/>
          <p:cNvPicPr>
            <a:picLocks noChangeAspect="1" noChangeArrowheads="1"/>
          </p:cNvPicPr>
          <p:nvPr/>
        </p:nvPicPr>
        <p:blipFill>
          <a:blip r:embed="rId2" cstate="print"/>
          <a:srcRect/>
          <a:stretch>
            <a:fillRect/>
          </a:stretch>
        </p:blipFill>
        <p:spPr bwMode="auto">
          <a:xfrm>
            <a:off x="1547664" y="1124744"/>
            <a:ext cx="6520100" cy="4392488"/>
          </a:xfrm>
          <a:prstGeom prst="rect">
            <a:avLst/>
          </a:prstGeom>
          <a:noFill/>
          <a:ln w="76200">
            <a:solidFill>
              <a:schemeClr val="accent2">
                <a:lumMod val="5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01408" cy="5073744"/>
          </a:xfrm>
          <a:ln w="76200">
            <a:solidFill>
              <a:schemeClr val="accent5">
                <a:lumMod val="75000"/>
              </a:schemeClr>
            </a:solidFill>
          </a:ln>
        </p:spPr>
        <p:txBody>
          <a:bodyPr>
            <a:normAutofit fontScale="92500" lnSpcReduction="10000"/>
          </a:bodyPr>
          <a:lstStyle/>
          <a:p>
            <a:pPr>
              <a:buNone/>
            </a:pPr>
            <a:endParaRPr lang="en-IE" dirty="0" smtClean="0"/>
          </a:p>
          <a:p>
            <a:pPr>
              <a:buNone/>
            </a:pPr>
            <a:r>
              <a:rPr lang="en-IE" dirty="0" smtClean="0"/>
              <a:t>Damage to the region’s transportation system was estimated at $1.8 billion</a:t>
            </a:r>
          </a:p>
          <a:p>
            <a:pPr>
              <a:buNone/>
            </a:pPr>
            <a:endParaRPr lang="en-IE" dirty="0" smtClean="0"/>
          </a:p>
          <a:p>
            <a:pPr>
              <a:buClrTx/>
              <a:buFont typeface="Arial" pitchFamily="34" charset="0"/>
              <a:buChar char="•"/>
            </a:pPr>
            <a:r>
              <a:rPr lang="en-IE" dirty="0" smtClean="0"/>
              <a:t> The Bay Bridge was repaired and reopened to traffic in a month. Construction on a replacement for the eastern span began in January 29</a:t>
            </a:r>
            <a:r>
              <a:rPr lang="en-IE" baseline="30000" dirty="0" smtClean="0"/>
              <a:t>th</a:t>
            </a:r>
            <a:r>
              <a:rPr lang="en-IE" dirty="0" smtClean="0"/>
              <a:t> 2002. The project is expected to be finished in 2013.</a:t>
            </a:r>
          </a:p>
          <a:p>
            <a:pPr>
              <a:buClrTx/>
              <a:buFont typeface="Arial" pitchFamily="34" charset="0"/>
              <a:buChar char="•"/>
            </a:pPr>
            <a:endParaRPr lang="en-IE" dirty="0" smtClean="0"/>
          </a:p>
          <a:p>
            <a:pPr>
              <a:buClrTx/>
              <a:buFont typeface="Arial" pitchFamily="34" charset="0"/>
              <a:buChar char="•"/>
            </a:pPr>
            <a:r>
              <a:rPr lang="en-IE" dirty="0" smtClean="0"/>
              <a:t>The double-decked Cypress Street Viaduct was demolished soon after the earthquake, and was not rebuilt until 1997. The rebuilt highway was only a single rather than a double-deck structure and the route of the highway was also changed. Instead of bisecting West Oakland it re-routed around the outskirts.</a:t>
            </a:r>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813376" cy="4713704"/>
          </a:xfrm>
          <a:ln w="76200">
            <a:solidFill>
              <a:srgbClr val="00B050"/>
            </a:solidFill>
          </a:ln>
        </p:spPr>
        <p:txBody>
          <a:bodyPr>
            <a:normAutofit fontScale="92500"/>
          </a:bodyPr>
          <a:lstStyle/>
          <a:p>
            <a:endParaRPr lang="en-IE" dirty="0" smtClean="0"/>
          </a:p>
          <a:p>
            <a:pPr>
              <a:buClr>
                <a:schemeClr val="tx1"/>
              </a:buClr>
              <a:buFont typeface="Arial" pitchFamily="34" charset="0"/>
              <a:buChar char="•"/>
            </a:pPr>
            <a:r>
              <a:rPr lang="en-IE" dirty="0" smtClean="0"/>
              <a:t>State Route 17 : The mountain highway was closed for about a month because of a landslide. The earthquake crosses near the earthquakes epicentre.</a:t>
            </a:r>
          </a:p>
          <a:p>
            <a:endParaRPr lang="en-IE" dirty="0" smtClean="0"/>
          </a:p>
          <a:p>
            <a:pPr>
              <a:buClrTx/>
              <a:buFont typeface="Arial" pitchFamily="34" charset="0"/>
              <a:buChar char="•"/>
            </a:pPr>
            <a:r>
              <a:rPr lang="en-IE" dirty="0" smtClean="0"/>
              <a:t> San Francisco Municipal Railway lost all power to electric transit systems when the earthquake hit. But, luckily it suffered little damage and no injuries to operator or riders.</a:t>
            </a:r>
          </a:p>
          <a:p>
            <a:pPr>
              <a:buClrTx/>
              <a:buFont typeface="Arial" pitchFamily="34" charset="0"/>
              <a:buChar char="•"/>
            </a:pPr>
            <a:endParaRPr lang="en-IE" dirty="0" smtClean="0"/>
          </a:p>
          <a:p>
            <a:pPr>
              <a:buClrTx/>
              <a:buFont typeface="Arial" pitchFamily="34" charset="0"/>
              <a:buChar char="•"/>
            </a:pPr>
            <a:r>
              <a:rPr lang="en-IE" dirty="0" smtClean="0"/>
              <a:t>The earthquake caused enough damage that some parts of the region’s freeway system had to be demolished.</a:t>
            </a:r>
            <a:endParaRPr lang="en-I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920880" cy="6186309"/>
          </a:xfrm>
          <a:prstGeom prst="rect">
            <a:avLst/>
          </a:prstGeom>
          <a:noFill/>
          <a:ln w="76200">
            <a:solidFill>
              <a:srgbClr val="FF0000"/>
            </a:solidFill>
          </a:ln>
        </p:spPr>
        <p:txBody>
          <a:bodyPr wrap="square" rtlCol="0">
            <a:spAutoFit/>
          </a:bodyPr>
          <a:lstStyle/>
          <a:p>
            <a:endParaRPr lang="en-IE" i="1" dirty="0" smtClean="0"/>
          </a:p>
          <a:p>
            <a:r>
              <a:rPr lang="en-IE" i="1" dirty="0" smtClean="0"/>
              <a:t>The worst disaster of the earthquake was the collapse of the Cypress Street Viaduct in West Oakland. It killed 42 people and many more were injured. </a:t>
            </a:r>
          </a:p>
          <a:p>
            <a:endParaRPr lang="en-IE" i="1" dirty="0" smtClean="0"/>
          </a:p>
          <a:p>
            <a:r>
              <a:rPr lang="en-IE" i="1" dirty="0" smtClean="0"/>
              <a:t>It was built the in the late 1950’s. </a:t>
            </a:r>
          </a:p>
          <a:p>
            <a:endParaRPr lang="en-IE" i="1" dirty="0" smtClean="0"/>
          </a:p>
          <a:p>
            <a:r>
              <a:rPr lang="en-IE" i="1" dirty="0" smtClean="0"/>
              <a:t>During the earthquake, the freeway buckled and twisted to its limits before the support columns failed and the upper deck crashed to the lower deck. Instantly, 41 people were crushed to death inn their cars. </a:t>
            </a:r>
          </a:p>
          <a:p>
            <a:endParaRPr lang="en-IE" i="1" dirty="0" smtClean="0"/>
          </a:p>
          <a:p>
            <a:r>
              <a:rPr lang="en-IE" i="1" dirty="0" smtClean="0"/>
              <a:t>On the upper deck, cars were being flipped and tossed around             everywhere and some of them were left dangling on the edge of the     Highway. </a:t>
            </a:r>
          </a:p>
          <a:p>
            <a:endParaRPr lang="en-IE" i="1" dirty="0" smtClean="0"/>
          </a:p>
          <a:p>
            <a:r>
              <a:rPr lang="en-IE" i="1" dirty="0" smtClean="0"/>
              <a:t>There was many rescue workers and on October 21</a:t>
            </a:r>
            <a:r>
              <a:rPr lang="en-IE" i="1" baseline="30000" dirty="0" smtClean="0"/>
              <a:t>st</a:t>
            </a:r>
            <a:r>
              <a:rPr lang="en-IE" i="1" dirty="0" smtClean="0"/>
              <a:t>  a survivor Buck Helm was found in  the wreckage after spending 90 hours trapped in his crushed car. Helm lived for another 29 days on life support but then died due to respiratory failure at the age of 57. </a:t>
            </a:r>
          </a:p>
          <a:p>
            <a:endParaRPr lang="en-IE" i="1" dirty="0" smtClean="0"/>
          </a:p>
          <a:p>
            <a:r>
              <a:rPr lang="en-IE" i="1" dirty="0" smtClean="0"/>
              <a:t>Rebuilding the freeway took 11 years.</a:t>
            </a:r>
          </a:p>
          <a:p>
            <a:endParaRPr lang="en-IE" i="1" dirty="0"/>
          </a:p>
        </p:txBody>
      </p:sp>
    </p:spTree>
    <p:extLst>
      <p:ext uri="{BB962C8B-B14F-4D97-AF65-F5344CB8AC3E}">
        <p14:creationId xmlns:p14="http://schemas.microsoft.com/office/powerpoint/2010/main" val="41829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607" y="713974"/>
            <a:ext cx="3910045" cy="76944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IE"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Epicentre</a:t>
            </a:r>
            <a:endParaRPr lang="en-IE"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323528" y="1729637"/>
            <a:ext cx="6912768" cy="1569660"/>
          </a:xfrm>
          <a:prstGeom prst="rect">
            <a:avLst/>
          </a:prstGeom>
          <a:noFill/>
        </p:spPr>
        <p:txBody>
          <a:bodyPr wrap="square" rtlCol="0">
            <a:spAutoFit/>
          </a:bodyPr>
          <a:lstStyle/>
          <a:p>
            <a:r>
              <a:rPr lang="en-IE" sz="3200" dirty="0" smtClean="0"/>
              <a:t>The epicentre of the quake was in the </a:t>
            </a:r>
            <a:r>
              <a:rPr lang="en-IE" sz="3200" i="1" dirty="0" smtClean="0"/>
              <a:t>Forest of </a:t>
            </a:r>
            <a:r>
              <a:rPr lang="en-IE" sz="3200" i="1" dirty="0" err="1" smtClean="0"/>
              <a:t>Nisene</a:t>
            </a:r>
            <a:r>
              <a:rPr lang="en-IE" sz="3200" i="1" dirty="0" smtClean="0"/>
              <a:t> Marks States Park </a:t>
            </a:r>
            <a:r>
              <a:rPr lang="en-IE" sz="3200" dirty="0" smtClean="0"/>
              <a:t>in Santa Cruz County</a:t>
            </a:r>
            <a:endParaRPr lang="en-IE" sz="3200" i="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3188">
            <a:off x="5019541" y="3251047"/>
            <a:ext cx="3544044" cy="291332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18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4988" y="188640"/>
            <a:ext cx="4064868" cy="6109365"/>
          </a:xfrm>
          <a:prstGeom prst="rect">
            <a:avLst/>
          </a:prstGeom>
          <a:noFill/>
        </p:spPr>
        <p:txBody>
          <a:bodyPr wrap="square" rtlCol="0">
            <a:spAutoFit/>
          </a:bodyPr>
          <a:lstStyle/>
          <a:p>
            <a:pPr marL="285750" indent="-285750">
              <a:buFont typeface="Arial" pitchFamily="34" charset="0"/>
              <a:buChar char="•"/>
            </a:pPr>
            <a:r>
              <a:rPr lang="en-IE" sz="2300" i="1" dirty="0" smtClean="0">
                <a:solidFill>
                  <a:srgbClr val="002060"/>
                </a:solidFill>
                <a:latin typeface="+mj-lt"/>
              </a:rPr>
              <a:t>The San Francisco Earthquake occurred on October 17</a:t>
            </a:r>
            <a:r>
              <a:rPr lang="en-IE" sz="2300" i="1" baseline="30000" dirty="0" smtClean="0">
                <a:solidFill>
                  <a:srgbClr val="002060"/>
                </a:solidFill>
                <a:latin typeface="+mj-lt"/>
              </a:rPr>
              <a:t>th</a:t>
            </a:r>
            <a:r>
              <a:rPr lang="en-IE" sz="2300" i="1" dirty="0" smtClean="0">
                <a:solidFill>
                  <a:srgbClr val="002060"/>
                </a:solidFill>
                <a:latin typeface="+mj-lt"/>
              </a:rPr>
              <a:t> 1989 at 5:04pm (Local time)</a:t>
            </a:r>
          </a:p>
          <a:p>
            <a:endParaRPr lang="en-IE" sz="2300" i="1" dirty="0" smtClean="0">
              <a:solidFill>
                <a:srgbClr val="002060"/>
              </a:solidFill>
              <a:latin typeface="+mj-lt"/>
            </a:endParaRPr>
          </a:p>
          <a:p>
            <a:pPr marL="285750" indent="-285750">
              <a:buFont typeface="Arial" pitchFamily="34" charset="0"/>
              <a:buChar char="•"/>
            </a:pPr>
            <a:r>
              <a:rPr lang="en-IE" sz="2300" i="1" dirty="0">
                <a:solidFill>
                  <a:srgbClr val="002060"/>
                </a:solidFill>
                <a:latin typeface="+mj-lt"/>
              </a:rPr>
              <a:t> </a:t>
            </a:r>
            <a:r>
              <a:rPr lang="en-IE" sz="2300" i="1" dirty="0" smtClean="0">
                <a:solidFill>
                  <a:srgbClr val="002060"/>
                </a:solidFill>
                <a:latin typeface="+mj-lt"/>
              </a:rPr>
              <a:t>It lasted 10-15 seconds</a:t>
            </a:r>
          </a:p>
          <a:p>
            <a:endParaRPr lang="en-IE" sz="2300" i="1" dirty="0" smtClean="0">
              <a:solidFill>
                <a:srgbClr val="002060"/>
              </a:solidFill>
              <a:latin typeface="+mj-lt"/>
            </a:endParaRPr>
          </a:p>
          <a:p>
            <a:pPr marL="285750" indent="-285750">
              <a:buFont typeface="Arial" pitchFamily="34" charset="0"/>
              <a:buChar char="•"/>
            </a:pPr>
            <a:r>
              <a:rPr lang="en-IE" sz="2300" i="1" dirty="0">
                <a:solidFill>
                  <a:srgbClr val="002060"/>
                </a:solidFill>
                <a:latin typeface="+mj-lt"/>
              </a:rPr>
              <a:t> </a:t>
            </a:r>
            <a:r>
              <a:rPr lang="en-IE" sz="2300" i="1" dirty="0" smtClean="0">
                <a:solidFill>
                  <a:srgbClr val="002060"/>
                </a:solidFill>
                <a:latin typeface="+mj-lt"/>
              </a:rPr>
              <a:t>It measured 6.9 on the Richter Scale </a:t>
            </a:r>
          </a:p>
          <a:p>
            <a:endParaRPr lang="en-IE" sz="2300" i="1" dirty="0" smtClean="0">
              <a:solidFill>
                <a:srgbClr val="002060"/>
              </a:solidFill>
              <a:latin typeface="+mj-lt"/>
            </a:endParaRPr>
          </a:p>
          <a:p>
            <a:pPr marL="285750" indent="-285750">
              <a:buFont typeface="Arial" pitchFamily="34" charset="0"/>
              <a:buChar char="•"/>
            </a:pPr>
            <a:r>
              <a:rPr lang="en-IE" sz="2300" i="1" dirty="0" smtClean="0">
                <a:solidFill>
                  <a:srgbClr val="002060"/>
                </a:solidFill>
                <a:latin typeface="+mj-lt"/>
              </a:rPr>
              <a:t>It killed 63 people throughout northern California</a:t>
            </a:r>
          </a:p>
          <a:p>
            <a:endParaRPr lang="en-IE" sz="2300" i="1" dirty="0" smtClean="0">
              <a:solidFill>
                <a:srgbClr val="002060"/>
              </a:solidFill>
              <a:latin typeface="+mj-lt"/>
            </a:endParaRPr>
          </a:p>
          <a:p>
            <a:pPr marL="285750" indent="-285750">
              <a:buFont typeface="Arial" pitchFamily="34" charset="0"/>
              <a:buChar char="•"/>
            </a:pPr>
            <a:r>
              <a:rPr lang="en-IE" sz="2300" i="1" dirty="0" smtClean="0">
                <a:solidFill>
                  <a:srgbClr val="002060"/>
                </a:solidFill>
                <a:latin typeface="+mj-lt"/>
              </a:rPr>
              <a:t>3,757 injured</a:t>
            </a:r>
          </a:p>
          <a:p>
            <a:endParaRPr lang="en-IE" sz="2300" i="1" dirty="0" smtClean="0">
              <a:solidFill>
                <a:srgbClr val="002060"/>
              </a:solidFill>
              <a:latin typeface="+mj-lt"/>
            </a:endParaRPr>
          </a:p>
          <a:p>
            <a:pPr marL="285750" indent="-285750">
              <a:buFont typeface="Arial" pitchFamily="34" charset="0"/>
              <a:buChar char="•"/>
            </a:pPr>
            <a:r>
              <a:rPr lang="en-IE" sz="2300" i="1" dirty="0" smtClean="0">
                <a:solidFill>
                  <a:srgbClr val="002060"/>
                </a:solidFill>
                <a:latin typeface="+mj-lt"/>
              </a:rPr>
              <a:t>3,000-12000 left homeless</a:t>
            </a:r>
            <a:endParaRPr lang="en-IE" sz="2300" dirty="0">
              <a:solidFill>
                <a:srgbClr val="00206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56" y="3717031"/>
            <a:ext cx="4441676" cy="2961117"/>
          </a:xfrm>
          <a:prstGeom prst="rect">
            <a:avLst/>
          </a:prstGeom>
          <a:noFill/>
          <a:ln w="571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592" y="771208"/>
            <a:ext cx="3607432" cy="769441"/>
          </a:xfrm>
          <a:prstGeom prst="rect">
            <a:avLst/>
          </a:prstGeom>
          <a:noFill/>
        </p:spPr>
        <p:txBody>
          <a:bodyPr wrap="square" rtlCol="0">
            <a:spAutoFit/>
          </a:bodyPr>
          <a:lstStyle/>
          <a:p>
            <a:r>
              <a:rPr lang="en-IE"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Main Facts</a:t>
            </a:r>
            <a:endParaRPr lang="en-IE"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38984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1080" y="382608"/>
            <a:ext cx="4658070" cy="769441"/>
          </a:xfrm>
          <a:prstGeom prst="rect">
            <a:avLst/>
          </a:prstGeom>
          <a:noFill/>
        </p:spPr>
        <p:txBody>
          <a:bodyPr wrap="none" lIns="91440" tIns="45720" rIns="91440" bIns="45720">
            <a:spAutoFit/>
          </a:bodyPr>
          <a:lstStyle/>
          <a:p>
            <a:pPr algn="ctr"/>
            <a:r>
              <a:rPr lang="en-IE" sz="4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World Series</a:t>
            </a:r>
            <a:endParaRPr lang="en-IE" sz="4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p:cNvSpPr txBox="1"/>
          <p:nvPr/>
        </p:nvSpPr>
        <p:spPr>
          <a:xfrm>
            <a:off x="2843808" y="1573352"/>
            <a:ext cx="5947674" cy="1631216"/>
          </a:xfrm>
          <a:prstGeom prst="rect">
            <a:avLst/>
          </a:prstGeom>
          <a:noFill/>
        </p:spPr>
        <p:txBody>
          <a:bodyPr wrap="square" rtlCol="0">
            <a:spAutoFit/>
          </a:bodyPr>
          <a:lstStyle/>
          <a:p>
            <a:r>
              <a:rPr lang="en-IE" sz="2000" dirty="0" smtClean="0">
                <a:latin typeface="Constantia" pitchFamily="18" charset="0"/>
              </a:rPr>
              <a:t>The Earthquake occurred during a warm up practice for the 3</a:t>
            </a:r>
            <a:r>
              <a:rPr lang="en-IE" sz="2000" baseline="30000" dirty="0" smtClean="0">
                <a:latin typeface="Constantia" pitchFamily="18" charset="0"/>
              </a:rPr>
              <a:t>rd</a:t>
            </a:r>
            <a:r>
              <a:rPr lang="en-IE" sz="2000" dirty="0" smtClean="0">
                <a:latin typeface="Constantia" pitchFamily="18" charset="0"/>
              </a:rPr>
              <a:t> game of the 1989 world series. </a:t>
            </a:r>
          </a:p>
          <a:p>
            <a:endParaRPr lang="en-IE" sz="2000" dirty="0">
              <a:latin typeface="Constantia" pitchFamily="18" charset="0"/>
            </a:endParaRPr>
          </a:p>
          <a:p>
            <a:r>
              <a:rPr lang="en-IE" sz="2000" dirty="0" smtClean="0">
                <a:latin typeface="Constantia" pitchFamily="18" charset="0"/>
              </a:rPr>
              <a:t>Because of this, It was the first major earthquake in the U.S. to have its initial jolt broadcast live on T.V.</a:t>
            </a:r>
            <a:endParaRPr lang="en-IE" sz="2000" dirty="0">
              <a:latin typeface="Constantia"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72010"/>
            <a:ext cx="2499360" cy="3368409"/>
          </a:xfrm>
          <a:prstGeom prst="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562320"/>
            <a:ext cx="4778314" cy="3185543"/>
          </a:xfrm>
          <a:prstGeom prst="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61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462608">
            <a:off x="899592" y="1846670"/>
            <a:ext cx="7200800" cy="3046988"/>
          </a:xfrm>
          <a:prstGeom prst="rect">
            <a:avLst/>
          </a:prstGeom>
          <a:noFill/>
        </p:spPr>
        <p:txBody>
          <a:bodyPr wrap="square" lIns="91440" tIns="45720" rIns="91440" bIns="45720">
            <a:spAutoFit/>
          </a:bodyPr>
          <a:lstStyle/>
          <a:p>
            <a:pPr algn="ctr"/>
            <a:r>
              <a:rPr lang="en-IE" sz="9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stellar" pitchFamily="18" charset="0"/>
              </a:rPr>
              <a:t>Damage Caused </a:t>
            </a:r>
            <a:endParaRPr lang="en-IE" sz="9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stellar" pitchFamily="18" charset="0"/>
            </a:endParaRPr>
          </a:p>
        </p:txBody>
      </p:sp>
    </p:spTree>
    <p:extLst>
      <p:ext uri="{BB962C8B-B14F-4D97-AF65-F5344CB8AC3E}">
        <p14:creationId xmlns:p14="http://schemas.microsoft.com/office/powerpoint/2010/main" val="2015758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7488832" cy="1938992"/>
          </a:xfrm>
          <a:prstGeom prst="rect">
            <a:avLst/>
          </a:prstGeom>
          <a:noFill/>
        </p:spPr>
        <p:txBody>
          <a:bodyPr wrap="square" rtlCol="0">
            <a:spAutoFit/>
          </a:bodyPr>
          <a:lstStyle/>
          <a:p>
            <a:r>
              <a:rPr lang="en-IE" sz="2000" b="1" i="1" dirty="0" smtClean="0">
                <a:solidFill>
                  <a:srgbClr val="238D2D"/>
                </a:solidFill>
                <a:latin typeface="Albertus Extra Bold" pitchFamily="34" charset="0"/>
              </a:rPr>
              <a:t>The Highest number of fatalities (42) occurred in Oakland because of the Cypress Street viaduct collapse on the Nimitz Freeway.</a:t>
            </a:r>
          </a:p>
          <a:p>
            <a:endParaRPr lang="en-IE" sz="2000" b="1" i="1" dirty="0" smtClean="0">
              <a:solidFill>
                <a:srgbClr val="238D2D"/>
              </a:solidFill>
              <a:latin typeface="Albertus Extra Bold" pitchFamily="34" charset="0"/>
            </a:endParaRPr>
          </a:p>
          <a:p>
            <a:r>
              <a:rPr lang="en-IE" sz="2000" b="1" i="1" dirty="0" smtClean="0">
                <a:solidFill>
                  <a:srgbClr val="238D2D"/>
                </a:solidFill>
                <a:latin typeface="Albertus Extra Bold" pitchFamily="34" charset="0"/>
              </a:rPr>
              <a:t>The Upper level of the freeway collapsed and crushed the cars on the lower deck.</a:t>
            </a:r>
            <a:endParaRPr lang="en-IE" sz="2000" b="1" i="1" dirty="0">
              <a:solidFill>
                <a:srgbClr val="238D2D"/>
              </a:solidFill>
              <a:latin typeface="Albertus Extra Bold"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01" y="2564904"/>
            <a:ext cx="4690932" cy="3168520"/>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38568"/>
            <a:ext cx="4438745" cy="3477599"/>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65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92" y="483109"/>
            <a:ext cx="7344816" cy="2092881"/>
          </a:xfrm>
          <a:prstGeom prst="rect">
            <a:avLst/>
          </a:prstGeom>
          <a:noFill/>
        </p:spPr>
        <p:txBody>
          <a:bodyPr wrap="square" rtlCol="0">
            <a:spAutoFit/>
          </a:bodyPr>
          <a:lstStyle/>
          <a:p>
            <a:r>
              <a:rPr lang="en-IE" sz="2800" b="1" dirty="0" smtClean="0">
                <a:solidFill>
                  <a:srgbClr val="7030A0"/>
                </a:solidFill>
                <a:latin typeface="Albertus Extra Bold" pitchFamily="34" charset="0"/>
              </a:rPr>
              <a:t>A 50 foot section of Oakland Bay Bridge collapsed.</a:t>
            </a:r>
          </a:p>
          <a:p>
            <a:r>
              <a:rPr lang="en-IE" sz="2800" b="1" dirty="0" smtClean="0">
                <a:solidFill>
                  <a:srgbClr val="7030A0"/>
                </a:solidFill>
                <a:latin typeface="Albertus Extra Bold" pitchFamily="34" charset="0"/>
              </a:rPr>
              <a:t>Pacific Garden Mall in Santa Cruz collapsed, which killed 3 people</a:t>
            </a:r>
            <a:r>
              <a:rPr lang="en-IE" b="1" dirty="0" smtClean="0">
                <a:solidFill>
                  <a:srgbClr val="7030A0"/>
                </a:solidFill>
                <a:latin typeface="Albertus Extra Bold" pitchFamily="34" charset="0"/>
              </a:rPr>
              <a:t>.</a:t>
            </a:r>
          </a:p>
          <a:p>
            <a:endParaRPr lang="en-I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92894"/>
            <a:ext cx="4042420" cy="4008733"/>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12" y="3370737"/>
            <a:ext cx="3986156" cy="2253045"/>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30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6552728" cy="2554545"/>
          </a:xfrm>
          <a:prstGeom prst="rect">
            <a:avLst/>
          </a:prstGeom>
          <a:noFill/>
          <a:ln w="76200">
            <a:solidFill>
              <a:schemeClr val="accent4">
                <a:lumMod val="75000"/>
              </a:schemeClr>
            </a:solidFill>
          </a:ln>
        </p:spPr>
        <p:txBody>
          <a:bodyPr wrap="square" rtlCol="0">
            <a:spAutoFit/>
          </a:bodyPr>
          <a:lstStyle/>
          <a:p>
            <a:pPr algn="ctr"/>
            <a:r>
              <a:rPr lang="en-IE" sz="3200" i="1" dirty="0" smtClean="0">
                <a:solidFill>
                  <a:srgbClr val="002060"/>
                </a:solidFill>
              </a:rPr>
              <a:t>12,000 homes and 2,600 businesses were damaged</a:t>
            </a:r>
          </a:p>
          <a:p>
            <a:pPr algn="ctr"/>
            <a:r>
              <a:rPr lang="en-IE" sz="3200" i="1" dirty="0" smtClean="0">
                <a:solidFill>
                  <a:srgbClr val="002060"/>
                </a:solidFill>
              </a:rPr>
              <a:t>At the Santa Cruz </a:t>
            </a:r>
            <a:r>
              <a:rPr lang="en-IE" sz="3200" i="1" dirty="0">
                <a:solidFill>
                  <a:srgbClr val="002060"/>
                </a:solidFill>
              </a:rPr>
              <a:t>B</a:t>
            </a:r>
            <a:r>
              <a:rPr lang="en-IE" sz="3200" i="1" dirty="0" smtClean="0">
                <a:solidFill>
                  <a:srgbClr val="002060"/>
                </a:solidFill>
              </a:rPr>
              <a:t>each Boardwalk, the Plunge building was severely damaged.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512" y="3573016"/>
            <a:ext cx="5000625" cy="2800350"/>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5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9990452" flipV="1">
            <a:off x="411216" y="1196285"/>
            <a:ext cx="8085891" cy="2354491"/>
          </a:xfrm>
          <a:prstGeom prst="rect">
            <a:avLst/>
          </a:prstGeom>
          <a:noFill/>
          <a:ln w="76200">
            <a:solidFill>
              <a:srgbClr val="FF0000"/>
            </a:solidFill>
          </a:ln>
        </p:spPr>
        <p:txBody>
          <a:bodyPr wrap="square" rtlCol="0">
            <a:spAutoFit/>
          </a:bodyPr>
          <a:lstStyle/>
          <a:p>
            <a:endParaRPr lang="en-IE" sz="2100" dirty="0" smtClean="0">
              <a:ln>
                <a:solidFill>
                  <a:schemeClr val="tx1"/>
                </a:solidFill>
              </a:ln>
              <a:solidFill>
                <a:schemeClr val="tx2"/>
              </a:solidFill>
              <a:latin typeface="Albertus Extra Bold" pitchFamily="34" charset="0"/>
            </a:endParaRPr>
          </a:p>
          <a:p>
            <a:pPr algn="ctr"/>
            <a:r>
              <a:rPr lang="en-IE" sz="2100" dirty="0" smtClean="0">
                <a:ln>
                  <a:solidFill>
                    <a:schemeClr val="tx1"/>
                  </a:solidFill>
                </a:ln>
                <a:solidFill>
                  <a:schemeClr val="tx2"/>
                </a:solidFill>
                <a:latin typeface="Albertus Extra Bold" pitchFamily="34" charset="0"/>
              </a:rPr>
              <a:t>Because of the baseball game, there was very light traffic. As many had left work early or were staying late to participate in after work group viewings of the game.</a:t>
            </a:r>
          </a:p>
          <a:p>
            <a:pPr algn="ctr"/>
            <a:r>
              <a:rPr lang="en-IE" sz="2100" dirty="0" smtClean="0">
                <a:ln>
                  <a:solidFill>
                    <a:schemeClr val="tx1"/>
                  </a:solidFill>
                </a:ln>
                <a:solidFill>
                  <a:schemeClr val="tx2"/>
                </a:solidFill>
                <a:latin typeface="Albertus Extra Bold" pitchFamily="34" charset="0"/>
              </a:rPr>
              <a:t>The number of deaths and injuries could have been higher than if it had of occurred on a regular Tuesday rush hour.</a:t>
            </a:r>
          </a:p>
          <a:p>
            <a:endParaRPr lang="en-IE" sz="2100" dirty="0">
              <a:ln>
                <a:solidFill>
                  <a:schemeClr val="tx1"/>
                </a:solidFill>
              </a:ln>
              <a:solidFill>
                <a:schemeClr val="tx2"/>
              </a:solidFill>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8164">
            <a:off x="5680324" y="3584512"/>
            <a:ext cx="2077392" cy="2769856"/>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45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240</TotalTime>
  <Words>728</Words>
  <Application>Microsoft Office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1989 San Francisco Earthquake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1989 San Francisco Earthquake</dc:title>
  <dc:creator>Eilis Kavanagh</dc:creator>
  <cp:lastModifiedBy>Lydia Morgan</cp:lastModifiedBy>
  <cp:revision>30</cp:revision>
  <dcterms:created xsi:type="dcterms:W3CDTF">2012-09-26T10:14:42Z</dcterms:created>
  <dcterms:modified xsi:type="dcterms:W3CDTF">2012-11-29T09:29:39Z</dcterms:modified>
</cp:coreProperties>
</file>